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2" r:id="rId27"/>
    <p:sldId id="281" r:id="rId28"/>
    <p:sldId id="283" r:id="rId29"/>
    <p:sldId id="284" r:id="rId30"/>
    <p:sldId id="285" r:id="rId31"/>
    <p:sldId id="286" r:id="rId32"/>
    <p:sldId id="287" r:id="rId33"/>
    <p:sldId id="288" r:id="rId34"/>
    <p:sldId id="289" r:id="rId35"/>
    <p:sldId id="293" r:id="rId36"/>
    <p:sldId id="290" r:id="rId37"/>
    <p:sldId id="291" r:id="rId38"/>
    <p:sldId id="292"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78" d="100"/>
          <a:sy n="78" d="100"/>
        </p:scale>
        <p:origin x="878"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71DE42-B0E3-42AC-9632-58A5021075E2}" type="datetimeFigureOut">
              <a:rPr lang="en-US" smtClean="0"/>
              <a:t>10/8/2025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53FA6A5-44EB-426F-8DB6-007EEB7847A8}"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3921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71DE42-B0E3-42AC-9632-58A5021075E2}" type="datetimeFigureOut">
              <a:rPr lang="en-US" smtClean="0"/>
              <a:t>10/8/2025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53FA6A5-44EB-426F-8DB6-007EEB7847A8}" type="slidenum">
              <a:rPr lang="en-US" smtClean="0"/>
              <a:t>‹#›</a:t>
            </a:fld>
            <a:endParaRPr lang="en-US"/>
          </a:p>
        </p:txBody>
      </p:sp>
    </p:spTree>
    <p:extLst>
      <p:ext uri="{BB962C8B-B14F-4D97-AF65-F5344CB8AC3E}">
        <p14:creationId xmlns:p14="http://schemas.microsoft.com/office/powerpoint/2010/main" val="3032274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71DE42-B0E3-42AC-9632-58A5021075E2}" type="datetimeFigureOut">
              <a:rPr lang="en-US" smtClean="0"/>
              <a:t>10/8/2025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53FA6A5-44EB-426F-8DB6-007EEB7847A8}" type="slidenum">
              <a:rPr lang="en-US" smtClean="0"/>
              <a:t>‹#›</a:t>
            </a:fld>
            <a:endParaRPr lang="en-US"/>
          </a:p>
        </p:txBody>
      </p:sp>
    </p:spTree>
    <p:extLst>
      <p:ext uri="{BB962C8B-B14F-4D97-AF65-F5344CB8AC3E}">
        <p14:creationId xmlns:p14="http://schemas.microsoft.com/office/powerpoint/2010/main" val="19017023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71DE42-B0E3-42AC-9632-58A5021075E2}" type="datetimeFigureOut">
              <a:rPr lang="en-US" smtClean="0"/>
              <a:t>10/8/2025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53FA6A5-44EB-426F-8DB6-007EEB7847A8}" type="slidenum">
              <a:rPr lang="en-US" smtClean="0"/>
              <a:t>‹#›</a:t>
            </a:fld>
            <a:endParaRPr lang="en-US"/>
          </a:p>
        </p:txBody>
      </p:sp>
    </p:spTree>
    <p:extLst>
      <p:ext uri="{BB962C8B-B14F-4D97-AF65-F5344CB8AC3E}">
        <p14:creationId xmlns:p14="http://schemas.microsoft.com/office/powerpoint/2010/main" val="14566871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71DE42-B0E3-42AC-9632-58A5021075E2}" type="datetimeFigureOut">
              <a:rPr lang="en-US" smtClean="0"/>
              <a:t>10/8/2025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53FA6A5-44EB-426F-8DB6-007EEB7847A8}"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097222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71DE42-B0E3-42AC-9632-58A5021075E2}" type="datetimeFigureOut">
              <a:rPr lang="en-US" smtClean="0"/>
              <a:t>10/8/2025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53FA6A5-44EB-426F-8DB6-007EEB7847A8}" type="slidenum">
              <a:rPr lang="en-US" smtClean="0"/>
              <a:t>‹#›</a:t>
            </a:fld>
            <a:endParaRPr lang="en-US"/>
          </a:p>
        </p:txBody>
      </p:sp>
    </p:spTree>
    <p:extLst>
      <p:ext uri="{BB962C8B-B14F-4D97-AF65-F5344CB8AC3E}">
        <p14:creationId xmlns:p14="http://schemas.microsoft.com/office/powerpoint/2010/main" val="10978781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71DE42-B0E3-42AC-9632-58A5021075E2}" type="datetimeFigureOut">
              <a:rPr lang="en-US" smtClean="0"/>
              <a:t>10/8/2025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53FA6A5-44EB-426F-8DB6-007EEB7847A8}" type="slidenum">
              <a:rPr lang="en-US" smtClean="0"/>
              <a:t>‹#›</a:t>
            </a:fld>
            <a:endParaRPr lang="en-US"/>
          </a:p>
        </p:txBody>
      </p:sp>
    </p:spTree>
    <p:extLst>
      <p:ext uri="{BB962C8B-B14F-4D97-AF65-F5344CB8AC3E}">
        <p14:creationId xmlns:p14="http://schemas.microsoft.com/office/powerpoint/2010/main" val="1007303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71DE42-B0E3-42AC-9632-58A5021075E2}" type="datetimeFigureOut">
              <a:rPr lang="en-US" smtClean="0"/>
              <a:t>10/8/2025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53FA6A5-44EB-426F-8DB6-007EEB7847A8}" type="slidenum">
              <a:rPr lang="en-US" smtClean="0"/>
              <a:t>‹#›</a:t>
            </a:fld>
            <a:endParaRPr lang="en-US"/>
          </a:p>
        </p:txBody>
      </p:sp>
    </p:spTree>
    <p:extLst>
      <p:ext uri="{BB962C8B-B14F-4D97-AF65-F5344CB8AC3E}">
        <p14:creationId xmlns:p14="http://schemas.microsoft.com/office/powerpoint/2010/main" val="5646051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B671DE42-B0E3-42AC-9632-58A5021075E2}" type="datetimeFigureOut">
              <a:rPr lang="en-US" smtClean="0"/>
              <a:t>10/8/2025</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053FA6A5-44EB-426F-8DB6-007EEB7847A8}" type="slidenum">
              <a:rPr lang="en-US" smtClean="0"/>
              <a:t>‹#›</a:t>
            </a:fld>
            <a:endParaRPr lang="en-US"/>
          </a:p>
        </p:txBody>
      </p:sp>
    </p:spTree>
    <p:extLst>
      <p:ext uri="{BB962C8B-B14F-4D97-AF65-F5344CB8AC3E}">
        <p14:creationId xmlns:p14="http://schemas.microsoft.com/office/powerpoint/2010/main" val="38186900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B671DE42-B0E3-42AC-9632-58A5021075E2}" type="datetimeFigureOut">
              <a:rPr lang="en-US" smtClean="0"/>
              <a:t>10/8/2025</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053FA6A5-44EB-426F-8DB6-007EEB7847A8}" type="slidenum">
              <a:rPr lang="en-US" smtClean="0"/>
              <a:t>‹#›</a:t>
            </a:fld>
            <a:endParaRPr lang="en-US"/>
          </a:p>
        </p:txBody>
      </p:sp>
    </p:spTree>
    <p:extLst>
      <p:ext uri="{BB962C8B-B14F-4D97-AF65-F5344CB8AC3E}">
        <p14:creationId xmlns:p14="http://schemas.microsoft.com/office/powerpoint/2010/main" val="39256247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71DE42-B0E3-42AC-9632-58A5021075E2}" type="datetimeFigureOut">
              <a:rPr lang="en-US" smtClean="0"/>
              <a:t>10/8/2025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53FA6A5-44EB-426F-8DB6-007EEB7847A8}" type="slidenum">
              <a:rPr lang="en-US" smtClean="0"/>
              <a:t>‹#›</a:t>
            </a:fld>
            <a:endParaRPr lang="en-US"/>
          </a:p>
        </p:txBody>
      </p:sp>
    </p:spTree>
    <p:extLst>
      <p:ext uri="{BB962C8B-B14F-4D97-AF65-F5344CB8AC3E}">
        <p14:creationId xmlns:p14="http://schemas.microsoft.com/office/powerpoint/2010/main" val="4579510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B671DE42-B0E3-42AC-9632-58A5021075E2}" type="datetimeFigureOut">
              <a:rPr lang="en-US" smtClean="0"/>
              <a:t>10/8/2025</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053FA6A5-44EB-426F-8DB6-007EEB7847A8}"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2966692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0.gi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4.gi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5.gi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6.gi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slideLayout" Target="../slideLayouts/slideLayout2.xml"/><Relationship Id="rId1" Type="http://schemas.openxmlformats.org/officeDocument/2006/relationships/video" Target="https://www.youtube.com/embed/lKMkuZO4wlY?feature=oembed"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8.gi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9.gi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0.gi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slideLayout" Target="../slideLayouts/slideLayout2.xml"/><Relationship Id="rId1" Type="http://schemas.openxmlformats.org/officeDocument/2006/relationships/video" Target="https://www.youtube.com/embed/MtQL_ll5KhQ?feature=oembed" TargetMode="External"/></Relationships>
</file>

<file path=ppt/slides/_rels/slide34.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EA148B-DC43-A2D9-932F-095C1644B13F}"/>
              </a:ext>
            </a:extLst>
          </p:cNvPr>
          <p:cNvSpPr>
            <a:spLocks noGrp="1"/>
          </p:cNvSpPr>
          <p:nvPr>
            <p:ph type="ctrTitle"/>
          </p:nvPr>
        </p:nvSpPr>
        <p:spPr/>
        <p:txBody>
          <a:bodyPr/>
          <a:lstStyle/>
          <a:p>
            <a:r>
              <a:rPr lang="en-US" dirty="0" err="1"/>
              <a:t>Estructura</a:t>
            </a:r>
            <a:r>
              <a:rPr lang="en-US" dirty="0"/>
              <a:t> de Datos y </a:t>
            </a:r>
            <a:r>
              <a:rPr lang="en-US" dirty="0" err="1"/>
              <a:t>Algoritmos</a:t>
            </a:r>
            <a:r>
              <a:rPr lang="en-US" dirty="0"/>
              <a:t> I</a:t>
            </a:r>
          </a:p>
        </p:txBody>
      </p:sp>
      <p:sp>
        <p:nvSpPr>
          <p:cNvPr id="3" name="Subtitle 2">
            <a:extLst>
              <a:ext uri="{FF2B5EF4-FFF2-40B4-BE49-F238E27FC236}">
                <a16:creationId xmlns:a16="http://schemas.microsoft.com/office/drawing/2014/main" id="{5F3B5C20-C859-C322-8AD9-225115EEC21F}"/>
              </a:ext>
            </a:extLst>
          </p:cNvPr>
          <p:cNvSpPr>
            <a:spLocks noGrp="1"/>
          </p:cNvSpPr>
          <p:nvPr>
            <p:ph type="subTitle" idx="1"/>
          </p:nvPr>
        </p:nvSpPr>
        <p:spPr/>
        <p:txBody>
          <a:bodyPr/>
          <a:lstStyle/>
          <a:p>
            <a:r>
              <a:rPr lang="es-ES" sz="1800" b="0" i="0" u="none" strike="noStrike" baseline="0" dirty="0">
                <a:latin typeface="CIDFont+F1"/>
              </a:rPr>
              <a:t>BORIS </a:t>
            </a:r>
            <a:r>
              <a:rPr lang="es-ES" sz="1800" b="0" i="0" u="none" strike="noStrike" baseline="0" dirty="0" err="1">
                <a:latin typeface="CIDFont+F1"/>
              </a:rPr>
              <a:t>astudillo</a:t>
            </a:r>
            <a:r>
              <a:rPr lang="es-ES" sz="1800" b="0" i="0" u="none" strike="noStrike" baseline="0" dirty="0">
                <a:latin typeface="CIDFont+F1"/>
              </a:rPr>
              <a:t> </a:t>
            </a:r>
            <a:r>
              <a:rPr lang="es-ES" sz="1800" b="0" i="0" u="none" strike="noStrike" baseline="0">
                <a:latin typeface="CIDFont+F1"/>
              </a:rPr>
              <a:t>espinoza</a:t>
            </a:r>
            <a:endParaRPr lang="en-US" dirty="0"/>
          </a:p>
        </p:txBody>
      </p:sp>
    </p:spTree>
    <p:extLst>
      <p:ext uri="{BB962C8B-B14F-4D97-AF65-F5344CB8AC3E}">
        <p14:creationId xmlns:p14="http://schemas.microsoft.com/office/powerpoint/2010/main" val="2845834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413D41-760C-2D34-B48E-7566F6222EBF}"/>
              </a:ext>
            </a:extLst>
          </p:cNvPr>
          <p:cNvSpPr>
            <a:spLocks noGrp="1"/>
          </p:cNvSpPr>
          <p:nvPr>
            <p:ph type="title"/>
          </p:nvPr>
        </p:nvSpPr>
        <p:spPr/>
        <p:txBody>
          <a:bodyPr/>
          <a:lstStyle/>
          <a:p>
            <a:r>
              <a:rPr lang="es-ES" sz="4800" b="0" i="0" u="none" strike="noStrike" baseline="0" dirty="0">
                <a:latin typeface="CIDFont+F1"/>
              </a:rPr>
              <a:t>CAPÍTULO 1. Fundamentos de Estructuras de Datos y Algoritmos</a:t>
            </a:r>
            <a:endParaRPr lang="en-US" dirty="0"/>
          </a:p>
        </p:txBody>
      </p:sp>
      <p:sp>
        <p:nvSpPr>
          <p:cNvPr id="3" name="Content Placeholder 2">
            <a:extLst>
              <a:ext uri="{FF2B5EF4-FFF2-40B4-BE49-F238E27FC236}">
                <a16:creationId xmlns:a16="http://schemas.microsoft.com/office/drawing/2014/main" id="{5753D588-9027-9883-D4B6-7EC5C165CC55}"/>
              </a:ext>
            </a:extLst>
          </p:cNvPr>
          <p:cNvSpPr>
            <a:spLocks noGrp="1"/>
          </p:cNvSpPr>
          <p:nvPr>
            <p:ph idx="1"/>
          </p:nvPr>
        </p:nvSpPr>
        <p:spPr/>
        <p:txBody>
          <a:bodyPr/>
          <a:lstStyle/>
          <a:p>
            <a:r>
              <a:rPr lang="es-ES" dirty="0"/>
              <a:t>1.4 Algoritmos cuadráticos de ordenamiento de peor caso (</a:t>
            </a:r>
            <a:r>
              <a:rPr lang="es-ES" dirty="0" err="1"/>
              <a:t>Bubble</a:t>
            </a:r>
            <a:r>
              <a:rPr lang="es-ES" dirty="0"/>
              <a:t> </a:t>
            </a:r>
            <a:r>
              <a:rPr lang="es-ES" dirty="0" err="1"/>
              <a:t>Sort</a:t>
            </a:r>
            <a:r>
              <a:rPr lang="es-ES" dirty="0"/>
              <a:t>, </a:t>
            </a:r>
            <a:r>
              <a:rPr lang="es-ES" dirty="0" err="1"/>
              <a:t>Insertion</a:t>
            </a:r>
            <a:r>
              <a:rPr lang="es-ES" dirty="0"/>
              <a:t> </a:t>
            </a:r>
            <a:r>
              <a:rPr lang="es-ES" dirty="0" err="1"/>
              <a:t>Sort</a:t>
            </a:r>
            <a:r>
              <a:rPr lang="es-ES" dirty="0"/>
              <a:t>, </a:t>
            </a:r>
            <a:r>
              <a:rPr lang="es-ES" dirty="0" err="1"/>
              <a:t>Selection</a:t>
            </a:r>
            <a:r>
              <a:rPr lang="es-ES" dirty="0"/>
              <a:t> </a:t>
            </a:r>
            <a:r>
              <a:rPr lang="es-ES" dirty="0" err="1"/>
              <a:t>Sort</a:t>
            </a:r>
            <a:r>
              <a:rPr lang="es-ES" dirty="0"/>
              <a:t>, </a:t>
            </a:r>
            <a:r>
              <a:rPr lang="es-ES" dirty="0" err="1"/>
              <a:t>Bucket</a:t>
            </a:r>
            <a:r>
              <a:rPr lang="es-ES" dirty="0"/>
              <a:t> </a:t>
            </a:r>
            <a:r>
              <a:rPr lang="es-ES" dirty="0" err="1"/>
              <a:t>Sort</a:t>
            </a:r>
            <a:r>
              <a:rPr lang="es-ES" dirty="0"/>
              <a:t>, </a:t>
            </a:r>
            <a:r>
              <a:rPr lang="es-ES" dirty="0" err="1"/>
              <a:t>Counting</a:t>
            </a:r>
            <a:r>
              <a:rPr lang="es-ES" dirty="0"/>
              <a:t> </a:t>
            </a:r>
            <a:r>
              <a:rPr lang="es-ES" dirty="0" err="1"/>
              <a:t>Sort</a:t>
            </a:r>
            <a:r>
              <a:rPr lang="es-ES" dirty="0"/>
              <a:t>, </a:t>
            </a:r>
            <a:r>
              <a:rPr lang="es-ES" dirty="0" err="1"/>
              <a:t>Radix</a:t>
            </a:r>
            <a:r>
              <a:rPr lang="es-ES" dirty="0"/>
              <a:t> </a:t>
            </a:r>
            <a:r>
              <a:rPr lang="es-ES" dirty="0" err="1"/>
              <a:t>Sort</a:t>
            </a:r>
            <a:r>
              <a:rPr lang="es-ES" dirty="0"/>
              <a:t> )</a:t>
            </a:r>
          </a:p>
          <a:p>
            <a:r>
              <a:rPr lang="es-ES" dirty="0"/>
              <a:t>1.5 Algoritmos de ordenamiento de caso promedio o peor caso (O(N log N)): </a:t>
            </a:r>
            <a:r>
              <a:rPr lang="es-ES" dirty="0" err="1"/>
              <a:t>MergeSort</a:t>
            </a:r>
            <a:r>
              <a:rPr lang="es-ES" dirty="0"/>
              <a:t>, </a:t>
            </a:r>
            <a:r>
              <a:rPr lang="es-ES" dirty="0" err="1"/>
              <a:t>QuickSort</a:t>
            </a:r>
            <a:r>
              <a:rPr lang="es-ES" dirty="0"/>
              <a:t>, </a:t>
            </a:r>
            <a:r>
              <a:rPr lang="es-ES" dirty="0" err="1"/>
              <a:t>heapSort</a:t>
            </a:r>
            <a:r>
              <a:rPr lang="es-ES" dirty="0"/>
              <a:t>)</a:t>
            </a:r>
          </a:p>
          <a:p>
            <a:pPr marL="0" indent="0">
              <a:buNone/>
            </a:pPr>
            <a:endParaRPr lang="en-US" dirty="0"/>
          </a:p>
        </p:txBody>
      </p:sp>
    </p:spTree>
    <p:extLst>
      <p:ext uri="{BB962C8B-B14F-4D97-AF65-F5344CB8AC3E}">
        <p14:creationId xmlns:p14="http://schemas.microsoft.com/office/powerpoint/2010/main" val="9175357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67D0E3-8A31-6E8D-B74A-D04015E4C22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97BA96F-DFFE-E2F0-2A91-E748135F6D8A}"/>
              </a:ext>
            </a:extLst>
          </p:cNvPr>
          <p:cNvSpPr>
            <a:spLocks noGrp="1"/>
          </p:cNvSpPr>
          <p:nvPr>
            <p:ph type="title"/>
          </p:nvPr>
        </p:nvSpPr>
        <p:spPr/>
        <p:txBody>
          <a:bodyPr/>
          <a:lstStyle/>
          <a:p>
            <a:r>
              <a:rPr lang="es-ES" sz="4800" b="0" i="0" u="none" strike="noStrike" baseline="0" dirty="0">
                <a:latin typeface="CIDFont+F1"/>
              </a:rPr>
              <a:t>CAPÍTULO 1. Fundamentos de Estructuras de Datos y Algoritmos</a:t>
            </a:r>
            <a:endParaRPr lang="en-US" dirty="0"/>
          </a:p>
        </p:txBody>
      </p:sp>
      <p:sp>
        <p:nvSpPr>
          <p:cNvPr id="3" name="Content Placeholder 2">
            <a:extLst>
              <a:ext uri="{FF2B5EF4-FFF2-40B4-BE49-F238E27FC236}">
                <a16:creationId xmlns:a16="http://schemas.microsoft.com/office/drawing/2014/main" id="{CB7F8F45-AB41-FD96-33A8-CC07ACAB769F}"/>
              </a:ext>
            </a:extLst>
          </p:cNvPr>
          <p:cNvSpPr>
            <a:spLocks noGrp="1"/>
          </p:cNvSpPr>
          <p:nvPr>
            <p:ph idx="1"/>
          </p:nvPr>
        </p:nvSpPr>
        <p:spPr/>
        <p:txBody>
          <a:bodyPr>
            <a:normAutofit fontScale="92500"/>
          </a:bodyPr>
          <a:lstStyle/>
          <a:p>
            <a:r>
              <a:rPr lang="es-ES" dirty="0"/>
              <a:t>1.6 Búsqueda lineal y búsqueda binaria</a:t>
            </a:r>
          </a:p>
          <a:p>
            <a:r>
              <a:rPr lang="es-ES" dirty="0"/>
              <a:t>Búsqueda lineal o búsqueda secuencial, consiste en empezar al inicio del conjunto de elementos, e ir a través de ellos hasta encontrar el elemento indicado </a:t>
            </a:r>
            <a:r>
              <a:rPr lang="es-ES" dirty="0" err="1"/>
              <a:t>ó</a:t>
            </a:r>
            <a:r>
              <a:rPr lang="es-ES" dirty="0"/>
              <a:t> hasta llegar al final de arreglo. Este es el método de búsqueda más lento, pero si nuestro arreglo se encuentra completamente desordenado es el único que nos podrá ayudar a encontrar el dato que buscamos.</a:t>
            </a:r>
          </a:p>
          <a:p>
            <a:r>
              <a:rPr lang="es-ES" sz="2100" dirty="0"/>
              <a:t>En la Búsqueda binaria, las condiciones que debe cumplir el arreglo para poder usar búsqueda binaria son que el arreglo este ordenado y que se conozca el numero de elementos. Este método consiste en lo siguiente: comparar el elemento buscado con el elemento situado en la mitad del arreglo, si tenemos suerte y los dos valores coinciden, en ese momento la búsqueda termina. Pero como existe un alto porcentaje de que esto no ocurra, repetiremos los pasos anteriores en la mitad inferior del arreglo si el elemento que buscamos resulto menor que el de la mitad del arreglo, o en la mitad superior si el elemento buscado fue mayor. La búsqueda termina cuando encontramos el elemento o cuando el tamaño del arreglo a examinar sea cero.</a:t>
            </a:r>
          </a:p>
          <a:p>
            <a:endParaRPr lang="es-ES" dirty="0"/>
          </a:p>
          <a:p>
            <a:endParaRPr lang="en-US" dirty="0"/>
          </a:p>
        </p:txBody>
      </p:sp>
    </p:spTree>
    <p:extLst>
      <p:ext uri="{BB962C8B-B14F-4D97-AF65-F5344CB8AC3E}">
        <p14:creationId xmlns:p14="http://schemas.microsoft.com/office/powerpoint/2010/main" val="22288177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20A592-CF6F-3626-133F-C1BCBE7AEBE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439CD16-799A-3BF9-D547-E9D9CF0F110E}"/>
              </a:ext>
            </a:extLst>
          </p:cNvPr>
          <p:cNvSpPr>
            <a:spLocks noGrp="1"/>
          </p:cNvSpPr>
          <p:nvPr>
            <p:ph type="title"/>
          </p:nvPr>
        </p:nvSpPr>
        <p:spPr/>
        <p:txBody>
          <a:bodyPr/>
          <a:lstStyle/>
          <a:p>
            <a:r>
              <a:rPr lang="es-ES" sz="4800" b="0" i="0" u="none" strike="noStrike" baseline="0" dirty="0">
                <a:latin typeface="CIDFont+F1"/>
              </a:rPr>
              <a:t>CAPÍTULO 1. Fundamentos de Estructuras de Datos y Algoritmos</a:t>
            </a:r>
            <a:endParaRPr lang="en-US" dirty="0"/>
          </a:p>
        </p:txBody>
      </p:sp>
      <p:sp>
        <p:nvSpPr>
          <p:cNvPr id="3" name="Content Placeholder 2">
            <a:extLst>
              <a:ext uri="{FF2B5EF4-FFF2-40B4-BE49-F238E27FC236}">
                <a16:creationId xmlns:a16="http://schemas.microsoft.com/office/drawing/2014/main" id="{AAF41840-1033-59EB-893A-FF6A3CFC5EA0}"/>
              </a:ext>
            </a:extLst>
          </p:cNvPr>
          <p:cNvSpPr>
            <a:spLocks noGrp="1"/>
          </p:cNvSpPr>
          <p:nvPr>
            <p:ph idx="1"/>
          </p:nvPr>
        </p:nvSpPr>
        <p:spPr/>
        <p:txBody>
          <a:bodyPr>
            <a:normAutofit lnSpcReduction="10000"/>
          </a:bodyPr>
          <a:lstStyle/>
          <a:p>
            <a:r>
              <a:rPr lang="es-ES" dirty="0"/>
              <a:t>1.6 Búsqueda lineal y búsqueda binaria</a:t>
            </a:r>
          </a:p>
          <a:p>
            <a:pPr marL="285750" indent="-285750" algn="just">
              <a:buFont typeface="Wingdings" panose="05000000000000000000" pitchFamily="2" charset="2"/>
              <a:buChar char="ü"/>
            </a:pPr>
            <a:r>
              <a:rPr lang="es-ES" dirty="0"/>
              <a:t>Búsqueda lineal o secuencial</a:t>
            </a:r>
          </a:p>
          <a:p>
            <a:pPr marL="742950" lvl="1" indent="-285750" algn="just">
              <a:buFont typeface="Wingdings" panose="05000000000000000000" pitchFamily="2" charset="2"/>
              <a:buChar char="ü"/>
            </a:pPr>
            <a:r>
              <a:rPr lang="es-ES" sz="2000" dirty="0"/>
              <a:t>consiste en comparar secuencialmente el elemento deseado con los valores contenidos en las posiciones 1,...,n</a:t>
            </a:r>
          </a:p>
          <a:p>
            <a:pPr marL="742950" lvl="1" indent="-285750" algn="just">
              <a:buFont typeface="Wingdings" panose="05000000000000000000" pitchFamily="2" charset="2"/>
              <a:buChar char="ü"/>
            </a:pPr>
            <a:r>
              <a:rPr lang="es-ES" sz="2000" dirty="0"/>
              <a:t>El proceso termina cuando o bien encontramos el elemento o bien se alcanza el final del vector.</a:t>
            </a:r>
          </a:p>
          <a:p>
            <a:pPr marL="742950" lvl="1" indent="-285750" algn="just">
              <a:buFont typeface="Wingdings" panose="05000000000000000000" pitchFamily="2" charset="2"/>
              <a:buChar char="ü"/>
            </a:pPr>
            <a:r>
              <a:rPr lang="es-ES" sz="2000" dirty="0"/>
              <a:t>Lógica de implementación:</a:t>
            </a:r>
          </a:p>
          <a:p>
            <a:pPr lvl="1"/>
            <a:r>
              <a:rPr lang="es-ES" sz="2000" dirty="0"/>
              <a:t>	secuencia:=0</a:t>
            </a:r>
            <a:br>
              <a:rPr lang="es-ES" sz="2000" dirty="0"/>
            </a:br>
            <a:r>
              <a:rPr lang="es-ES" sz="2000" dirty="0"/>
              <a:t>	buscar elemento en vector</a:t>
            </a:r>
          </a:p>
          <a:p>
            <a:pPr lvl="1" algn="just"/>
            <a:r>
              <a:rPr lang="es-ES" sz="2000" dirty="0"/>
              <a:t>	si vector[secuencia]=elemento entonces</a:t>
            </a:r>
          </a:p>
          <a:p>
            <a:pPr lvl="1"/>
            <a:r>
              <a:rPr lang="es-ES" sz="2000" dirty="0"/>
              <a:t>		</a:t>
            </a:r>
            <a:r>
              <a:rPr lang="es-ES" sz="2000" dirty="0" err="1"/>
              <a:t>busquedasecuencial</a:t>
            </a:r>
            <a:r>
              <a:rPr lang="es-ES" sz="2000" dirty="0"/>
              <a:t>:=secuencia</a:t>
            </a:r>
            <a:br>
              <a:rPr lang="es-ES" sz="2000" dirty="0"/>
            </a:br>
            <a:r>
              <a:rPr lang="es-ES" sz="2000" dirty="0"/>
              <a:t>	caso contrario</a:t>
            </a:r>
            <a:br>
              <a:rPr lang="es-ES" sz="2000" dirty="0"/>
            </a:br>
            <a:r>
              <a:rPr lang="es-ES" sz="2000" dirty="0"/>
              <a:t>		</a:t>
            </a:r>
            <a:r>
              <a:rPr lang="es-ES" sz="2000" dirty="0" err="1"/>
              <a:t>busquedasecuencial</a:t>
            </a:r>
            <a:r>
              <a:rPr lang="es-ES" sz="2000" dirty="0"/>
              <a:t>:=0</a:t>
            </a:r>
          </a:p>
          <a:p>
            <a:endParaRPr lang="en-US" dirty="0"/>
          </a:p>
        </p:txBody>
      </p:sp>
    </p:spTree>
    <p:extLst>
      <p:ext uri="{BB962C8B-B14F-4D97-AF65-F5344CB8AC3E}">
        <p14:creationId xmlns:p14="http://schemas.microsoft.com/office/powerpoint/2010/main" val="12011313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3B27B7-10FF-072B-3BC7-19F570EF880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F04BF49-6417-4FE7-A738-294048F8DEA3}"/>
              </a:ext>
            </a:extLst>
          </p:cNvPr>
          <p:cNvSpPr>
            <a:spLocks noGrp="1"/>
          </p:cNvSpPr>
          <p:nvPr>
            <p:ph type="title"/>
          </p:nvPr>
        </p:nvSpPr>
        <p:spPr/>
        <p:txBody>
          <a:bodyPr/>
          <a:lstStyle/>
          <a:p>
            <a:r>
              <a:rPr lang="es-ES" sz="4800" b="0" i="0" u="none" strike="noStrike" baseline="0" dirty="0">
                <a:latin typeface="CIDFont+F1"/>
              </a:rPr>
              <a:t>CAPÍTULO 1. Fundamentos de Estructuras de Datos y Algoritmos</a:t>
            </a:r>
            <a:endParaRPr lang="en-US" dirty="0"/>
          </a:p>
        </p:txBody>
      </p:sp>
      <p:sp>
        <p:nvSpPr>
          <p:cNvPr id="3" name="Content Placeholder 2">
            <a:extLst>
              <a:ext uri="{FF2B5EF4-FFF2-40B4-BE49-F238E27FC236}">
                <a16:creationId xmlns:a16="http://schemas.microsoft.com/office/drawing/2014/main" id="{0863F747-7773-33D8-DD3D-47E174D1F75B}"/>
              </a:ext>
            </a:extLst>
          </p:cNvPr>
          <p:cNvSpPr>
            <a:spLocks noGrp="1"/>
          </p:cNvSpPr>
          <p:nvPr>
            <p:ph idx="1"/>
          </p:nvPr>
        </p:nvSpPr>
        <p:spPr/>
        <p:txBody>
          <a:bodyPr>
            <a:normAutofit/>
          </a:bodyPr>
          <a:lstStyle/>
          <a:p>
            <a:r>
              <a:rPr lang="es-ES" dirty="0"/>
              <a:t>1.6 Búsqueda lineal y búsqueda binaria</a:t>
            </a:r>
          </a:p>
          <a:p>
            <a:pPr marL="285750" indent="-285750" algn="just">
              <a:buFont typeface="Wingdings" panose="05000000000000000000" pitchFamily="2" charset="2"/>
              <a:buChar char="ü"/>
            </a:pPr>
            <a:r>
              <a:rPr lang="es-ES" dirty="0"/>
              <a:t>Búsqueda lineal o secuencial</a:t>
            </a:r>
          </a:p>
          <a:p>
            <a:endParaRPr lang="en-US" dirty="0"/>
          </a:p>
        </p:txBody>
      </p:sp>
      <p:pic>
        <p:nvPicPr>
          <p:cNvPr id="4" name="Imagen 2">
            <a:extLst>
              <a:ext uri="{FF2B5EF4-FFF2-40B4-BE49-F238E27FC236}">
                <a16:creationId xmlns:a16="http://schemas.microsoft.com/office/drawing/2014/main" id="{E2E19748-28F8-3D3E-CE01-113DD42A4E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7280" y="3429000"/>
            <a:ext cx="4394286" cy="1661401"/>
          </a:xfrm>
          <a:prstGeom prst="rect">
            <a:avLst/>
          </a:prstGeom>
        </p:spPr>
      </p:pic>
      <p:pic>
        <p:nvPicPr>
          <p:cNvPr id="5" name="Picture 4" descr="Java Language - Creación e inicialización de matrices | java Tutorial">
            <a:extLst>
              <a:ext uri="{FF2B5EF4-FFF2-40B4-BE49-F238E27FC236}">
                <a16:creationId xmlns:a16="http://schemas.microsoft.com/office/drawing/2014/main" id="{0F433884-9A9D-4F9F-DDE7-0D637BC7C7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41784" y="3056119"/>
            <a:ext cx="4951167" cy="18326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4635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D95EAD-0B25-2954-E208-7D46B7F657C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33946DF-D9FC-EDAC-9D15-9B172019049D}"/>
              </a:ext>
            </a:extLst>
          </p:cNvPr>
          <p:cNvSpPr>
            <a:spLocks noGrp="1"/>
          </p:cNvSpPr>
          <p:nvPr>
            <p:ph type="title"/>
          </p:nvPr>
        </p:nvSpPr>
        <p:spPr/>
        <p:txBody>
          <a:bodyPr/>
          <a:lstStyle/>
          <a:p>
            <a:r>
              <a:rPr lang="es-ES" sz="4800" b="0" i="0" u="none" strike="noStrike" baseline="0" dirty="0">
                <a:latin typeface="CIDFont+F1"/>
              </a:rPr>
              <a:t>CAPÍTULO 1. Fundamentos de Estructuras de Datos y Algoritmos</a:t>
            </a:r>
            <a:endParaRPr lang="en-US" dirty="0"/>
          </a:p>
        </p:txBody>
      </p:sp>
      <p:sp>
        <p:nvSpPr>
          <p:cNvPr id="3" name="Content Placeholder 2">
            <a:extLst>
              <a:ext uri="{FF2B5EF4-FFF2-40B4-BE49-F238E27FC236}">
                <a16:creationId xmlns:a16="http://schemas.microsoft.com/office/drawing/2014/main" id="{A2F3F206-F1BE-100E-BE36-6E11A945D837}"/>
              </a:ext>
            </a:extLst>
          </p:cNvPr>
          <p:cNvSpPr>
            <a:spLocks noGrp="1"/>
          </p:cNvSpPr>
          <p:nvPr>
            <p:ph idx="1"/>
          </p:nvPr>
        </p:nvSpPr>
        <p:spPr/>
        <p:txBody>
          <a:bodyPr>
            <a:normAutofit fontScale="92500" lnSpcReduction="20000"/>
          </a:bodyPr>
          <a:lstStyle/>
          <a:p>
            <a:r>
              <a:rPr lang="es-ES" dirty="0"/>
              <a:t>1.6 Búsqueda lineal y búsqueda binaria</a:t>
            </a:r>
          </a:p>
          <a:p>
            <a:pPr marL="285750" indent="-285750" algn="just">
              <a:buFont typeface="Wingdings" panose="05000000000000000000" pitchFamily="2" charset="2"/>
              <a:buChar char="ü"/>
            </a:pPr>
            <a:r>
              <a:rPr lang="es-ES" dirty="0"/>
              <a:t>Búsqueda lineal o secuencial</a:t>
            </a:r>
          </a:p>
          <a:p>
            <a:pPr lvl="1" algn="just"/>
            <a:r>
              <a:rPr lang="es-ES" sz="1600" b="1" dirty="0" err="1">
                <a:solidFill>
                  <a:srgbClr val="404040"/>
                </a:solidFill>
                <a:latin typeface="Trebuchet MS" panose="020B0603020202020204" pitchFamily="34" charset="0"/>
              </a:rPr>
              <a:t>print</a:t>
            </a:r>
            <a:r>
              <a:rPr lang="es-ES" sz="1600" b="1" dirty="0">
                <a:solidFill>
                  <a:srgbClr val="404040"/>
                </a:solidFill>
                <a:latin typeface="Trebuchet MS" panose="020B0603020202020204" pitchFamily="34" charset="0"/>
              </a:rPr>
              <a:t>("Ejemplo de búsqueda secuencial")</a:t>
            </a:r>
          </a:p>
          <a:p>
            <a:pPr lvl="1" algn="just"/>
            <a:r>
              <a:rPr lang="es-ES" sz="1600" b="1" dirty="0">
                <a:solidFill>
                  <a:srgbClr val="404040"/>
                </a:solidFill>
                <a:latin typeface="Trebuchet MS" panose="020B0603020202020204" pitchFamily="34" charset="0"/>
              </a:rPr>
              <a:t>vector=[‘50',’26’,’93',’17',’77’,’31’,’44’,’55’,’20’,’65’]</a:t>
            </a:r>
          </a:p>
          <a:p>
            <a:pPr lvl="1" algn="just"/>
            <a:r>
              <a:rPr lang="es-ES" sz="1600" b="1" dirty="0" err="1">
                <a:solidFill>
                  <a:srgbClr val="404040"/>
                </a:solidFill>
                <a:latin typeface="Trebuchet MS" panose="020B0603020202020204" pitchFamily="34" charset="0"/>
              </a:rPr>
              <a:t>valor_a_buscar</a:t>
            </a:r>
            <a:r>
              <a:rPr lang="es-ES" sz="1600" b="1" dirty="0">
                <a:solidFill>
                  <a:srgbClr val="404040"/>
                </a:solidFill>
                <a:latin typeface="Trebuchet MS" panose="020B0603020202020204" pitchFamily="34" charset="0"/>
              </a:rPr>
              <a:t>=[‘55’]</a:t>
            </a:r>
          </a:p>
          <a:p>
            <a:pPr lvl="1" algn="just"/>
            <a:r>
              <a:rPr lang="es-ES" sz="1600" b="1" dirty="0" err="1">
                <a:solidFill>
                  <a:srgbClr val="404040"/>
                </a:solidFill>
                <a:latin typeface="Trebuchet MS" panose="020B0603020202020204" pitchFamily="34" charset="0"/>
              </a:rPr>
              <a:t>posicion</a:t>
            </a:r>
            <a:r>
              <a:rPr lang="es-ES" sz="1600" b="1" dirty="0">
                <a:solidFill>
                  <a:srgbClr val="404040"/>
                </a:solidFill>
                <a:latin typeface="Trebuchet MS" panose="020B0603020202020204" pitchFamily="34" charset="0"/>
              </a:rPr>
              <a:t>=0</a:t>
            </a:r>
          </a:p>
          <a:p>
            <a:pPr lvl="1" algn="just"/>
            <a:r>
              <a:rPr lang="es-ES" sz="1600" b="1" dirty="0">
                <a:solidFill>
                  <a:srgbClr val="404040"/>
                </a:solidFill>
                <a:latin typeface="Trebuchet MS" panose="020B0603020202020204" pitchFamily="34" charset="0"/>
              </a:rPr>
              <a:t>encontrado='No’</a:t>
            </a:r>
          </a:p>
          <a:p>
            <a:pPr lvl="1" algn="just"/>
            <a:r>
              <a:rPr lang="es-ES" sz="1600" b="1" dirty="0" err="1">
                <a:solidFill>
                  <a:srgbClr val="404040"/>
                </a:solidFill>
                <a:latin typeface="Trebuchet MS" panose="020B0603020202020204" pitchFamily="34" charset="0"/>
              </a:rPr>
              <a:t>longitud_del_vector</a:t>
            </a:r>
            <a:r>
              <a:rPr lang="es-ES" sz="1600" b="1" dirty="0">
                <a:solidFill>
                  <a:srgbClr val="404040"/>
                </a:solidFill>
                <a:latin typeface="Trebuchet MS" panose="020B0603020202020204" pitchFamily="34" charset="0"/>
              </a:rPr>
              <a:t>=</a:t>
            </a:r>
            <a:r>
              <a:rPr lang="es-ES" sz="1600" b="1" dirty="0" err="1">
                <a:solidFill>
                  <a:srgbClr val="404040"/>
                </a:solidFill>
                <a:latin typeface="Trebuchet MS" panose="020B0603020202020204" pitchFamily="34" charset="0"/>
              </a:rPr>
              <a:t>len</a:t>
            </a:r>
            <a:r>
              <a:rPr lang="es-ES" sz="1600" b="1" dirty="0">
                <a:solidFill>
                  <a:srgbClr val="404040"/>
                </a:solidFill>
                <a:latin typeface="Trebuchet MS" panose="020B0603020202020204" pitchFamily="34" charset="0"/>
              </a:rPr>
              <a:t>(vector)</a:t>
            </a:r>
          </a:p>
          <a:p>
            <a:pPr lvl="1" algn="just"/>
            <a:r>
              <a:rPr lang="es-ES" sz="1600" b="1" dirty="0" err="1">
                <a:solidFill>
                  <a:srgbClr val="404040"/>
                </a:solidFill>
                <a:latin typeface="Trebuchet MS" panose="020B0603020202020204" pitchFamily="34" charset="0"/>
              </a:rPr>
              <a:t>while</a:t>
            </a:r>
            <a:r>
              <a:rPr lang="es-ES" sz="1600" b="1" dirty="0">
                <a:solidFill>
                  <a:srgbClr val="404040"/>
                </a:solidFill>
                <a:latin typeface="Trebuchet MS" panose="020B0603020202020204" pitchFamily="34" charset="0"/>
              </a:rPr>
              <a:t> </a:t>
            </a:r>
            <a:r>
              <a:rPr lang="es-ES" sz="1600" b="1" dirty="0" err="1">
                <a:solidFill>
                  <a:srgbClr val="404040"/>
                </a:solidFill>
                <a:latin typeface="Trebuchet MS" panose="020B0603020202020204" pitchFamily="34" charset="0"/>
              </a:rPr>
              <a:t>posicion</a:t>
            </a:r>
            <a:r>
              <a:rPr lang="es-ES" sz="1600" b="1" dirty="0">
                <a:solidFill>
                  <a:srgbClr val="404040"/>
                </a:solidFill>
                <a:latin typeface="Trebuchet MS" panose="020B0603020202020204" pitchFamily="34" charset="0"/>
              </a:rPr>
              <a:t>&lt;</a:t>
            </a:r>
            <a:r>
              <a:rPr lang="es-ES" sz="1600" b="1" dirty="0" err="1">
                <a:solidFill>
                  <a:srgbClr val="404040"/>
                </a:solidFill>
                <a:latin typeface="Trebuchet MS" panose="020B0603020202020204" pitchFamily="34" charset="0"/>
              </a:rPr>
              <a:t>longitud_del_vector</a:t>
            </a:r>
            <a:r>
              <a:rPr lang="es-ES" sz="1600" b="1" dirty="0">
                <a:solidFill>
                  <a:srgbClr val="404040"/>
                </a:solidFill>
                <a:latin typeface="Trebuchet MS" panose="020B0603020202020204" pitchFamily="34" charset="0"/>
              </a:rPr>
              <a:t>:</a:t>
            </a:r>
          </a:p>
          <a:p>
            <a:pPr lvl="1" algn="just"/>
            <a:r>
              <a:rPr lang="es-ES" sz="1600" b="1" dirty="0">
                <a:solidFill>
                  <a:srgbClr val="404040"/>
                </a:solidFill>
                <a:latin typeface="Trebuchet MS" panose="020B0603020202020204" pitchFamily="34" charset="0"/>
              </a:rPr>
              <a:t>    </a:t>
            </a:r>
            <a:r>
              <a:rPr lang="es-ES" sz="1600" b="1" dirty="0" err="1">
                <a:solidFill>
                  <a:srgbClr val="404040"/>
                </a:solidFill>
                <a:latin typeface="Trebuchet MS" panose="020B0603020202020204" pitchFamily="34" charset="0"/>
              </a:rPr>
              <a:t>if</a:t>
            </a:r>
            <a:r>
              <a:rPr lang="es-ES" sz="1600" b="1" dirty="0">
                <a:solidFill>
                  <a:srgbClr val="404040"/>
                </a:solidFill>
                <a:latin typeface="Trebuchet MS" panose="020B0603020202020204" pitchFamily="34" charset="0"/>
              </a:rPr>
              <a:t> vector(</a:t>
            </a:r>
            <a:r>
              <a:rPr lang="es-ES" sz="1600" b="1" dirty="0" err="1">
                <a:solidFill>
                  <a:srgbClr val="404040"/>
                </a:solidFill>
                <a:latin typeface="Trebuchet MS" panose="020B0603020202020204" pitchFamily="34" charset="0"/>
              </a:rPr>
              <a:t>posicion</a:t>
            </a:r>
            <a:r>
              <a:rPr lang="es-ES" sz="1600" b="1" dirty="0">
                <a:solidFill>
                  <a:srgbClr val="404040"/>
                </a:solidFill>
                <a:latin typeface="Trebuchet MS" panose="020B0603020202020204" pitchFamily="34" charset="0"/>
              </a:rPr>
              <a:t>)==</a:t>
            </a:r>
            <a:r>
              <a:rPr lang="es-ES" sz="1600" b="1" dirty="0" err="1">
                <a:solidFill>
                  <a:srgbClr val="404040"/>
                </a:solidFill>
                <a:latin typeface="Trebuchet MS" panose="020B0603020202020204" pitchFamily="34" charset="0"/>
              </a:rPr>
              <a:t>valor_a_buscar</a:t>
            </a:r>
            <a:r>
              <a:rPr lang="es-ES" sz="1600" b="1" dirty="0">
                <a:solidFill>
                  <a:srgbClr val="404040"/>
                </a:solidFill>
                <a:latin typeface="Trebuchet MS" panose="020B0603020202020204" pitchFamily="34" charset="0"/>
              </a:rPr>
              <a:t>:    </a:t>
            </a:r>
          </a:p>
          <a:p>
            <a:pPr lvl="2" algn="just"/>
            <a:r>
              <a:rPr lang="es-ES" sz="1600" b="1" dirty="0" err="1">
                <a:solidFill>
                  <a:srgbClr val="404040"/>
                </a:solidFill>
                <a:latin typeface="Trebuchet MS" panose="020B0603020202020204" pitchFamily="34" charset="0"/>
              </a:rPr>
              <a:t>posicion</a:t>
            </a:r>
            <a:r>
              <a:rPr lang="es-ES" sz="1600" b="1" dirty="0">
                <a:solidFill>
                  <a:srgbClr val="404040"/>
                </a:solidFill>
                <a:latin typeface="Trebuchet MS" panose="020B0603020202020204" pitchFamily="34" charset="0"/>
              </a:rPr>
              <a:t>=posicion+1    </a:t>
            </a:r>
          </a:p>
          <a:p>
            <a:pPr lvl="2" algn="just"/>
            <a:r>
              <a:rPr lang="es-ES" sz="1600" b="1" dirty="0">
                <a:solidFill>
                  <a:srgbClr val="404040"/>
                </a:solidFill>
                <a:latin typeface="Trebuchet MS" panose="020B0603020202020204" pitchFamily="34" charset="0"/>
              </a:rPr>
              <a:t>encontrado=‘Si’</a:t>
            </a:r>
          </a:p>
          <a:p>
            <a:pPr lvl="1" algn="just"/>
            <a:r>
              <a:rPr lang="es-ES" sz="1600" b="1" dirty="0" err="1">
                <a:solidFill>
                  <a:srgbClr val="404040"/>
                </a:solidFill>
                <a:latin typeface="Trebuchet MS" panose="020B0603020202020204" pitchFamily="34" charset="0"/>
              </a:rPr>
              <a:t>if</a:t>
            </a:r>
            <a:r>
              <a:rPr lang="es-ES" sz="1600" b="1" dirty="0">
                <a:solidFill>
                  <a:srgbClr val="404040"/>
                </a:solidFill>
                <a:latin typeface="Trebuchet MS" panose="020B0603020202020204" pitchFamily="34" charset="0"/>
              </a:rPr>
              <a:t> encontrado=='Si':    </a:t>
            </a:r>
          </a:p>
          <a:p>
            <a:pPr lvl="1" algn="just"/>
            <a:r>
              <a:rPr lang="es-ES" sz="1600" b="1" dirty="0" err="1">
                <a:solidFill>
                  <a:srgbClr val="404040"/>
                </a:solidFill>
                <a:latin typeface="Trebuchet MS" panose="020B0603020202020204" pitchFamily="34" charset="0"/>
              </a:rPr>
              <a:t>print</a:t>
            </a:r>
            <a:r>
              <a:rPr lang="es-ES" sz="1600" b="1" dirty="0">
                <a:solidFill>
                  <a:srgbClr val="404040"/>
                </a:solidFill>
                <a:latin typeface="Trebuchet MS" panose="020B0603020202020204" pitchFamily="34" charset="0"/>
              </a:rPr>
              <a:t> 'Valor '+</a:t>
            </a:r>
            <a:r>
              <a:rPr lang="es-ES" sz="1600" b="1" dirty="0" err="1">
                <a:solidFill>
                  <a:srgbClr val="404040"/>
                </a:solidFill>
                <a:latin typeface="Trebuchet MS" panose="020B0603020202020204" pitchFamily="34" charset="0"/>
              </a:rPr>
              <a:t>valor_a_buscar</a:t>
            </a:r>
            <a:r>
              <a:rPr lang="es-ES" sz="1600" b="1" dirty="0">
                <a:solidFill>
                  <a:srgbClr val="404040"/>
                </a:solidFill>
                <a:latin typeface="Trebuchet MS" panose="020B0603020202020204" pitchFamily="34" charset="0"/>
              </a:rPr>
              <a:t>+' encontrado en la posición '+</a:t>
            </a:r>
            <a:r>
              <a:rPr lang="es-ES" sz="1600" b="1" dirty="0" err="1">
                <a:solidFill>
                  <a:srgbClr val="404040"/>
                </a:solidFill>
                <a:latin typeface="Trebuchet MS" panose="020B0603020202020204" pitchFamily="34" charset="0"/>
              </a:rPr>
              <a:t>str</a:t>
            </a:r>
            <a:r>
              <a:rPr lang="es-ES" sz="1600" b="1" dirty="0">
                <a:solidFill>
                  <a:srgbClr val="404040"/>
                </a:solidFill>
                <a:latin typeface="Trebuchet MS" panose="020B0603020202020204" pitchFamily="34" charset="0"/>
              </a:rPr>
              <a:t>(</a:t>
            </a:r>
            <a:r>
              <a:rPr lang="es-ES" sz="1600" b="1" dirty="0" err="1">
                <a:solidFill>
                  <a:srgbClr val="404040"/>
                </a:solidFill>
                <a:latin typeface="Trebuchet MS" panose="020B0603020202020204" pitchFamily="34" charset="0"/>
              </a:rPr>
              <a:t>posicion</a:t>
            </a:r>
            <a:r>
              <a:rPr lang="es-ES" sz="1600" b="1" dirty="0">
                <a:solidFill>
                  <a:srgbClr val="404040"/>
                </a:solidFill>
                <a:latin typeface="Trebuchet MS" panose="020B0603020202020204" pitchFamily="34" charset="0"/>
              </a:rPr>
              <a:t> - 1)</a:t>
            </a:r>
          </a:p>
          <a:p>
            <a:pPr lvl="1" algn="just"/>
            <a:r>
              <a:rPr lang="es-ES" sz="1600" b="1" dirty="0" err="1">
                <a:solidFill>
                  <a:srgbClr val="404040"/>
                </a:solidFill>
                <a:latin typeface="Trebuchet MS" panose="020B0603020202020204" pitchFamily="34" charset="0"/>
              </a:rPr>
              <a:t>else</a:t>
            </a:r>
            <a:r>
              <a:rPr lang="es-ES" sz="1600" b="1" dirty="0">
                <a:solidFill>
                  <a:srgbClr val="404040"/>
                </a:solidFill>
                <a:latin typeface="Trebuchet MS" panose="020B0603020202020204" pitchFamily="34" charset="0"/>
              </a:rPr>
              <a:t>:    </a:t>
            </a:r>
            <a:r>
              <a:rPr lang="es-ES" sz="1600" b="1" dirty="0" err="1">
                <a:solidFill>
                  <a:srgbClr val="404040"/>
                </a:solidFill>
                <a:latin typeface="Trebuchet MS" panose="020B0603020202020204" pitchFamily="34" charset="0"/>
              </a:rPr>
              <a:t>print</a:t>
            </a:r>
            <a:r>
              <a:rPr lang="es-ES" sz="1600" b="1" dirty="0">
                <a:solidFill>
                  <a:srgbClr val="404040"/>
                </a:solidFill>
                <a:latin typeface="Trebuchet MS" panose="020B0603020202020204" pitchFamily="34" charset="0"/>
              </a:rPr>
              <a:t> 'Valor no encontrado'</a:t>
            </a:r>
          </a:p>
          <a:p>
            <a:endParaRPr lang="en-US" dirty="0"/>
          </a:p>
        </p:txBody>
      </p:sp>
    </p:spTree>
    <p:extLst>
      <p:ext uri="{BB962C8B-B14F-4D97-AF65-F5344CB8AC3E}">
        <p14:creationId xmlns:p14="http://schemas.microsoft.com/office/powerpoint/2010/main" val="31793736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C692D6-4F71-11A7-6DD7-0A25D1549A4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54C4D61-CE35-5525-C634-9FC3CF387459}"/>
              </a:ext>
            </a:extLst>
          </p:cNvPr>
          <p:cNvSpPr>
            <a:spLocks noGrp="1"/>
          </p:cNvSpPr>
          <p:nvPr>
            <p:ph type="title"/>
          </p:nvPr>
        </p:nvSpPr>
        <p:spPr/>
        <p:txBody>
          <a:bodyPr/>
          <a:lstStyle/>
          <a:p>
            <a:r>
              <a:rPr lang="es-ES" sz="4800" b="0" i="0" u="none" strike="noStrike" baseline="0" dirty="0">
                <a:latin typeface="CIDFont+F1"/>
              </a:rPr>
              <a:t>CAPÍTULO 1. Fundamentos de Estructuras de Datos y Algoritmos</a:t>
            </a:r>
            <a:endParaRPr lang="en-US" dirty="0"/>
          </a:p>
        </p:txBody>
      </p:sp>
      <p:sp>
        <p:nvSpPr>
          <p:cNvPr id="3" name="Content Placeholder 2">
            <a:extLst>
              <a:ext uri="{FF2B5EF4-FFF2-40B4-BE49-F238E27FC236}">
                <a16:creationId xmlns:a16="http://schemas.microsoft.com/office/drawing/2014/main" id="{F8653B18-6C68-33DE-8FD6-88120C7442C3}"/>
              </a:ext>
            </a:extLst>
          </p:cNvPr>
          <p:cNvSpPr>
            <a:spLocks noGrp="1"/>
          </p:cNvSpPr>
          <p:nvPr>
            <p:ph idx="1"/>
          </p:nvPr>
        </p:nvSpPr>
        <p:spPr/>
        <p:txBody>
          <a:bodyPr>
            <a:normAutofit/>
          </a:bodyPr>
          <a:lstStyle/>
          <a:p>
            <a:r>
              <a:rPr lang="es-ES" dirty="0"/>
              <a:t>1.6 Búsqueda lineal y búsqueda binaria</a:t>
            </a:r>
          </a:p>
          <a:p>
            <a:pPr marL="285750" indent="-285750" algn="just">
              <a:buFont typeface="Wingdings" panose="05000000000000000000" pitchFamily="2" charset="2"/>
              <a:buChar char="ü"/>
            </a:pPr>
            <a:r>
              <a:rPr lang="es-ES" dirty="0"/>
              <a:t>Búsqueda lineal o secuencial</a:t>
            </a:r>
          </a:p>
          <a:p>
            <a:endParaRPr lang="en-US" dirty="0"/>
          </a:p>
        </p:txBody>
      </p:sp>
      <p:pic>
        <p:nvPicPr>
          <p:cNvPr id="6" name="Imagen 6">
            <a:extLst>
              <a:ext uri="{FF2B5EF4-FFF2-40B4-BE49-F238E27FC236}">
                <a16:creationId xmlns:a16="http://schemas.microsoft.com/office/drawing/2014/main" id="{FFC1FCC8-D4F2-99F4-DD75-D24F93F85AA2}"/>
              </a:ext>
            </a:extLst>
          </p:cNvPr>
          <p:cNvPicPr>
            <a:picLocks noChangeAspect="1"/>
          </p:cNvPicPr>
          <p:nvPr/>
        </p:nvPicPr>
        <p:blipFill rotWithShape="1">
          <a:blip r:embed="rId2"/>
          <a:srcRect l="17525" t="11616" r="16803" b="43320"/>
          <a:stretch/>
        </p:blipFill>
        <p:spPr>
          <a:xfrm>
            <a:off x="2310318" y="2817107"/>
            <a:ext cx="8368532" cy="1396830"/>
          </a:xfrm>
          <a:prstGeom prst="rect">
            <a:avLst/>
          </a:prstGeom>
        </p:spPr>
      </p:pic>
      <p:pic>
        <p:nvPicPr>
          <p:cNvPr id="7" name="Picture 6">
            <a:extLst>
              <a:ext uri="{FF2B5EF4-FFF2-40B4-BE49-F238E27FC236}">
                <a16:creationId xmlns:a16="http://schemas.microsoft.com/office/drawing/2014/main" id="{6646B948-2FD0-32FA-0468-43C56AD754D4}"/>
              </a:ext>
            </a:extLst>
          </p:cNvPr>
          <p:cNvPicPr>
            <a:picLocks noChangeAspect="1"/>
          </p:cNvPicPr>
          <p:nvPr/>
        </p:nvPicPr>
        <p:blipFill rotWithShape="1">
          <a:blip r:embed="rId3"/>
          <a:srcRect t="11315"/>
          <a:stretch/>
        </p:blipFill>
        <p:spPr>
          <a:xfrm>
            <a:off x="2030088" y="4554874"/>
            <a:ext cx="8749636" cy="1583599"/>
          </a:xfrm>
          <a:prstGeom prst="rect">
            <a:avLst/>
          </a:prstGeom>
        </p:spPr>
      </p:pic>
    </p:spTree>
    <p:extLst>
      <p:ext uri="{BB962C8B-B14F-4D97-AF65-F5344CB8AC3E}">
        <p14:creationId xmlns:p14="http://schemas.microsoft.com/office/powerpoint/2010/main" val="977083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95D660-F971-5AEA-5194-16BBFA78EFF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11E41E2-54DA-7A28-4B30-24CB0A6A1536}"/>
              </a:ext>
            </a:extLst>
          </p:cNvPr>
          <p:cNvSpPr>
            <a:spLocks noGrp="1"/>
          </p:cNvSpPr>
          <p:nvPr>
            <p:ph type="title"/>
          </p:nvPr>
        </p:nvSpPr>
        <p:spPr/>
        <p:txBody>
          <a:bodyPr/>
          <a:lstStyle/>
          <a:p>
            <a:r>
              <a:rPr lang="es-ES" sz="4800" b="0" i="0" u="none" strike="noStrike" baseline="0" dirty="0">
                <a:latin typeface="CIDFont+F1"/>
              </a:rPr>
              <a:t>CAPÍTULO 1. Fundamentos de Estructuras de Datos y Algoritmos</a:t>
            </a:r>
            <a:endParaRPr lang="en-US" dirty="0"/>
          </a:p>
        </p:txBody>
      </p:sp>
      <p:sp>
        <p:nvSpPr>
          <p:cNvPr id="3" name="Content Placeholder 2">
            <a:extLst>
              <a:ext uri="{FF2B5EF4-FFF2-40B4-BE49-F238E27FC236}">
                <a16:creationId xmlns:a16="http://schemas.microsoft.com/office/drawing/2014/main" id="{8BFDE28E-8379-C157-0D57-07F421486E26}"/>
              </a:ext>
            </a:extLst>
          </p:cNvPr>
          <p:cNvSpPr>
            <a:spLocks noGrp="1"/>
          </p:cNvSpPr>
          <p:nvPr>
            <p:ph idx="1"/>
          </p:nvPr>
        </p:nvSpPr>
        <p:spPr/>
        <p:txBody>
          <a:bodyPr>
            <a:normAutofit/>
          </a:bodyPr>
          <a:lstStyle/>
          <a:p>
            <a:r>
              <a:rPr lang="es-ES" dirty="0"/>
              <a:t>1.6 Búsqueda lineal y búsqueda binaria</a:t>
            </a:r>
          </a:p>
          <a:p>
            <a:pPr marL="285750" indent="-285750" algn="just">
              <a:buFont typeface="Wingdings" panose="05000000000000000000" pitchFamily="2" charset="2"/>
              <a:buChar char="ü"/>
            </a:pPr>
            <a:r>
              <a:rPr lang="es-ES" dirty="0"/>
              <a:t>Búsqueda binaria</a:t>
            </a:r>
          </a:p>
          <a:p>
            <a:pPr marL="742950" lvl="1" indent="-285750" algn="just">
              <a:buFont typeface="Wingdings" panose="05000000000000000000" pitchFamily="2" charset="2"/>
              <a:buChar char="ü"/>
            </a:pPr>
            <a:r>
              <a:rPr lang="es-ES" sz="2000" dirty="0"/>
              <a:t>El hecho de que el vector este ordenado se puede, también, aprovechar para conseguir una mayor eficiencia.</a:t>
            </a:r>
          </a:p>
          <a:p>
            <a:pPr marL="742950" lvl="1" indent="-285750" algn="just">
              <a:buFont typeface="Wingdings" panose="05000000000000000000" pitchFamily="2" charset="2"/>
              <a:buChar char="ü"/>
            </a:pPr>
            <a:r>
              <a:rPr lang="es-EC" sz="2000" dirty="0"/>
              <a:t>La búsqueda secuencial se aplica a cualquier lista. Si la lista está ordenada, la búsqueda binaria proporciona una técnica de búsqueda mejorada. </a:t>
            </a:r>
            <a:endParaRPr lang="en-US" sz="2000" dirty="0"/>
          </a:p>
          <a:p>
            <a:pPr marL="742950" lvl="1" indent="-285750" algn="just">
              <a:buFont typeface="Wingdings" panose="05000000000000000000" pitchFamily="2" charset="2"/>
              <a:buChar char="ü"/>
            </a:pPr>
            <a:endParaRPr lang="es-ES" sz="2000" dirty="0"/>
          </a:p>
          <a:p>
            <a:pPr marL="742950" lvl="1" indent="-285750" algn="just">
              <a:buFont typeface="Wingdings" panose="05000000000000000000" pitchFamily="2" charset="2"/>
              <a:buChar char="ü"/>
            </a:pPr>
            <a:r>
              <a:rPr lang="en-US" dirty="0" err="1">
                <a:solidFill>
                  <a:srgbClr val="404040"/>
                </a:solidFill>
                <a:latin typeface="Trebuchet MS" panose="020B0603020202020204" pitchFamily="34" charset="0"/>
              </a:rPr>
              <a:t>Lógica</a:t>
            </a:r>
            <a:r>
              <a:rPr lang="en-US" dirty="0">
                <a:solidFill>
                  <a:srgbClr val="404040"/>
                </a:solidFill>
                <a:latin typeface="Trebuchet MS" panose="020B0603020202020204" pitchFamily="34" charset="0"/>
              </a:rPr>
              <a:t> de </a:t>
            </a:r>
            <a:r>
              <a:rPr lang="en-US" dirty="0" err="1">
                <a:solidFill>
                  <a:srgbClr val="404040"/>
                </a:solidFill>
                <a:latin typeface="Trebuchet MS" panose="020B0603020202020204" pitchFamily="34" charset="0"/>
              </a:rPr>
              <a:t>implementación</a:t>
            </a:r>
            <a:endParaRPr lang="en-US" dirty="0">
              <a:solidFill>
                <a:srgbClr val="404040"/>
              </a:solidFill>
              <a:latin typeface="Trebuchet MS" panose="020B0603020202020204" pitchFamily="34" charset="0"/>
            </a:endParaRPr>
          </a:p>
          <a:p>
            <a:pPr marL="742950" lvl="1" indent="-285750" algn="just">
              <a:buFont typeface="Wingdings" panose="05000000000000000000" pitchFamily="2" charset="2"/>
              <a:buChar char="ü"/>
            </a:pPr>
            <a:r>
              <a:rPr lang="es-EC" dirty="0">
                <a:solidFill>
                  <a:srgbClr val="404040"/>
                </a:solidFill>
                <a:latin typeface="Trebuchet MS" panose="020B0603020202020204" pitchFamily="34" charset="0"/>
              </a:rPr>
              <a:t>Se desea averiguar si el elemento 225 se encuentra en el conjunto de datos siguiente:</a:t>
            </a:r>
          </a:p>
          <a:p>
            <a:pPr marL="742950" lvl="1" indent="-285750" algn="just">
              <a:buFont typeface="Wingdings" panose="05000000000000000000" pitchFamily="2" charset="2"/>
              <a:buChar char="ü"/>
            </a:pPr>
            <a:endParaRPr lang="en-US" dirty="0">
              <a:solidFill>
                <a:srgbClr val="404040"/>
              </a:solidFill>
              <a:latin typeface="Trebuchet MS" panose="020B0603020202020204" pitchFamily="34" charset="0"/>
            </a:endParaRPr>
          </a:p>
          <a:p>
            <a:endParaRPr lang="en-US" dirty="0"/>
          </a:p>
        </p:txBody>
      </p:sp>
      <p:pic>
        <p:nvPicPr>
          <p:cNvPr id="4" name="Picture 3">
            <a:extLst>
              <a:ext uri="{FF2B5EF4-FFF2-40B4-BE49-F238E27FC236}">
                <a16:creationId xmlns:a16="http://schemas.microsoft.com/office/drawing/2014/main" id="{D2E99294-3DED-0985-372B-67C8EACDC7D5}"/>
              </a:ext>
            </a:extLst>
          </p:cNvPr>
          <p:cNvPicPr>
            <a:picLocks noChangeAspect="1"/>
          </p:cNvPicPr>
          <p:nvPr/>
        </p:nvPicPr>
        <p:blipFill>
          <a:blip r:embed="rId2"/>
          <a:stretch>
            <a:fillRect/>
          </a:stretch>
        </p:blipFill>
        <p:spPr>
          <a:xfrm>
            <a:off x="3816327" y="5106166"/>
            <a:ext cx="5449060" cy="943107"/>
          </a:xfrm>
          <a:prstGeom prst="rect">
            <a:avLst/>
          </a:prstGeom>
        </p:spPr>
      </p:pic>
    </p:spTree>
    <p:extLst>
      <p:ext uri="{BB962C8B-B14F-4D97-AF65-F5344CB8AC3E}">
        <p14:creationId xmlns:p14="http://schemas.microsoft.com/office/powerpoint/2010/main" val="26805572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CE719F-6F90-18F4-AFFC-8ACDF950C78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702A4E3-9C5D-CA21-01FD-C78A7FD0C184}"/>
              </a:ext>
            </a:extLst>
          </p:cNvPr>
          <p:cNvSpPr>
            <a:spLocks noGrp="1"/>
          </p:cNvSpPr>
          <p:nvPr>
            <p:ph type="title"/>
          </p:nvPr>
        </p:nvSpPr>
        <p:spPr/>
        <p:txBody>
          <a:bodyPr/>
          <a:lstStyle/>
          <a:p>
            <a:r>
              <a:rPr lang="es-ES" sz="4800" b="0" i="0" u="none" strike="noStrike" baseline="0" dirty="0">
                <a:latin typeface="CIDFont+F1"/>
              </a:rPr>
              <a:t>CAPÍTULO 1. Fundamentos de Estructuras de Datos y Algoritmos</a:t>
            </a:r>
            <a:endParaRPr lang="en-US" dirty="0"/>
          </a:p>
        </p:txBody>
      </p:sp>
      <p:sp>
        <p:nvSpPr>
          <p:cNvPr id="3" name="Content Placeholder 2">
            <a:extLst>
              <a:ext uri="{FF2B5EF4-FFF2-40B4-BE49-F238E27FC236}">
                <a16:creationId xmlns:a16="http://schemas.microsoft.com/office/drawing/2014/main" id="{DE33E81A-A7B3-466C-8F38-D7902D6A577C}"/>
              </a:ext>
            </a:extLst>
          </p:cNvPr>
          <p:cNvSpPr>
            <a:spLocks noGrp="1"/>
          </p:cNvSpPr>
          <p:nvPr>
            <p:ph idx="1"/>
          </p:nvPr>
        </p:nvSpPr>
        <p:spPr/>
        <p:txBody>
          <a:bodyPr>
            <a:normAutofit/>
          </a:bodyPr>
          <a:lstStyle/>
          <a:p>
            <a:r>
              <a:rPr lang="es-ES" dirty="0"/>
              <a:t>1.6 Búsqueda lineal y búsqueda binaria</a:t>
            </a:r>
          </a:p>
          <a:p>
            <a:pPr marL="285750" indent="-285750" algn="just">
              <a:buFont typeface="Wingdings" panose="05000000000000000000" pitchFamily="2" charset="2"/>
              <a:buChar char="ü"/>
            </a:pPr>
            <a:r>
              <a:rPr lang="es-ES" dirty="0"/>
              <a:t>Búsqueda binaria</a:t>
            </a:r>
          </a:p>
          <a:p>
            <a:pPr marL="742950" lvl="1" indent="-285750" algn="just">
              <a:buFont typeface="Wingdings" panose="05000000000000000000" pitchFamily="2" charset="2"/>
              <a:buChar char="ü"/>
            </a:pPr>
            <a:r>
              <a:rPr lang="en-US" dirty="0" err="1">
                <a:solidFill>
                  <a:srgbClr val="404040"/>
                </a:solidFill>
                <a:latin typeface="Trebuchet MS" panose="020B0603020202020204" pitchFamily="34" charset="0"/>
              </a:rPr>
              <a:t>Lógica</a:t>
            </a:r>
            <a:r>
              <a:rPr lang="en-US" dirty="0">
                <a:solidFill>
                  <a:srgbClr val="404040"/>
                </a:solidFill>
                <a:latin typeface="Trebuchet MS" panose="020B0603020202020204" pitchFamily="34" charset="0"/>
              </a:rPr>
              <a:t> de </a:t>
            </a:r>
            <a:r>
              <a:rPr lang="en-US" dirty="0" err="1">
                <a:solidFill>
                  <a:srgbClr val="404040"/>
                </a:solidFill>
                <a:latin typeface="Trebuchet MS" panose="020B0603020202020204" pitchFamily="34" charset="0"/>
              </a:rPr>
              <a:t>implementación</a:t>
            </a:r>
            <a:endParaRPr lang="en-US" dirty="0">
              <a:solidFill>
                <a:srgbClr val="404040"/>
              </a:solidFill>
              <a:latin typeface="Trebuchet MS" panose="020B0603020202020204" pitchFamily="34" charset="0"/>
            </a:endParaRPr>
          </a:p>
          <a:p>
            <a:pPr marL="742950" lvl="1" indent="-285750" algn="just">
              <a:buFont typeface="Wingdings" panose="05000000000000000000" pitchFamily="2" charset="2"/>
              <a:buChar char="ü"/>
            </a:pPr>
            <a:r>
              <a:rPr lang="es-EC" dirty="0">
                <a:solidFill>
                  <a:srgbClr val="404040"/>
                </a:solidFill>
                <a:latin typeface="Trebuchet MS" panose="020B0603020202020204" pitchFamily="34" charset="0"/>
              </a:rPr>
              <a:t>El punto central de la lista es el elemento a[3] (100). El valor que se busca es 225 que es mayor que 100; por consiguiente, la búsqueda continúa en la mitad superior del conjunto de datos de la lista, es decir, en la </a:t>
            </a:r>
            <a:r>
              <a:rPr lang="es-EC" dirty="0" err="1">
                <a:solidFill>
                  <a:srgbClr val="404040"/>
                </a:solidFill>
                <a:latin typeface="Trebuchet MS" panose="020B0603020202020204" pitchFamily="34" charset="0"/>
              </a:rPr>
              <a:t>sublista</a:t>
            </a:r>
            <a:r>
              <a:rPr lang="es-EC" dirty="0">
                <a:solidFill>
                  <a:srgbClr val="404040"/>
                </a:solidFill>
                <a:latin typeface="Trebuchet MS" panose="020B0603020202020204" pitchFamily="34" charset="0"/>
              </a:rPr>
              <a:t>.</a:t>
            </a:r>
            <a:endParaRPr lang="en-US" dirty="0">
              <a:solidFill>
                <a:srgbClr val="404040"/>
              </a:solidFill>
              <a:latin typeface="Trebuchet MS" panose="020B0603020202020204" pitchFamily="34" charset="0"/>
            </a:endParaRPr>
          </a:p>
          <a:p>
            <a:endParaRPr lang="en-US" dirty="0"/>
          </a:p>
        </p:txBody>
      </p:sp>
      <p:pic>
        <p:nvPicPr>
          <p:cNvPr id="4" name="Picture 3">
            <a:extLst>
              <a:ext uri="{FF2B5EF4-FFF2-40B4-BE49-F238E27FC236}">
                <a16:creationId xmlns:a16="http://schemas.microsoft.com/office/drawing/2014/main" id="{EEE83E38-B5D7-7744-DE5C-51F28D73B6A3}"/>
              </a:ext>
            </a:extLst>
          </p:cNvPr>
          <p:cNvPicPr>
            <a:picLocks noChangeAspect="1"/>
          </p:cNvPicPr>
          <p:nvPr/>
        </p:nvPicPr>
        <p:blipFill>
          <a:blip r:embed="rId2"/>
          <a:stretch>
            <a:fillRect/>
          </a:stretch>
        </p:blipFill>
        <p:spPr>
          <a:xfrm>
            <a:off x="3401950" y="3933858"/>
            <a:ext cx="5449060" cy="943107"/>
          </a:xfrm>
          <a:prstGeom prst="rect">
            <a:avLst/>
          </a:prstGeom>
        </p:spPr>
      </p:pic>
      <p:pic>
        <p:nvPicPr>
          <p:cNvPr id="5" name="Picture 4">
            <a:extLst>
              <a:ext uri="{FF2B5EF4-FFF2-40B4-BE49-F238E27FC236}">
                <a16:creationId xmlns:a16="http://schemas.microsoft.com/office/drawing/2014/main" id="{3DE0FBD9-CE49-2045-A540-07FA2EAF70BF}"/>
              </a:ext>
            </a:extLst>
          </p:cNvPr>
          <p:cNvPicPr>
            <a:picLocks noChangeAspect="1"/>
          </p:cNvPicPr>
          <p:nvPr/>
        </p:nvPicPr>
        <p:blipFill>
          <a:blip r:embed="rId3"/>
          <a:stretch>
            <a:fillRect/>
          </a:stretch>
        </p:blipFill>
        <p:spPr>
          <a:xfrm>
            <a:off x="3354318" y="5018461"/>
            <a:ext cx="5544324" cy="1181265"/>
          </a:xfrm>
          <a:prstGeom prst="rect">
            <a:avLst/>
          </a:prstGeom>
        </p:spPr>
      </p:pic>
    </p:spTree>
    <p:extLst>
      <p:ext uri="{BB962C8B-B14F-4D97-AF65-F5344CB8AC3E}">
        <p14:creationId xmlns:p14="http://schemas.microsoft.com/office/powerpoint/2010/main" val="32398449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EC8116-BE71-A809-1B6E-8F3366C94A8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B3FEFFD-6911-3AC4-437D-A8E8E2C23901}"/>
              </a:ext>
            </a:extLst>
          </p:cNvPr>
          <p:cNvSpPr>
            <a:spLocks noGrp="1"/>
          </p:cNvSpPr>
          <p:nvPr>
            <p:ph type="title"/>
          </p:nvPr>
        </p:nvSpPr>
        <p:spPr/>
        <p:txBody>
          <a:bodyPr/>
          <a:lstStyle/>
          <a:p>
            <a:r>
              <a:rPr lang="es-ES" sz="4800" b="0" i="0" u="none" strike="noStrike" baseline="0" dirty="0">
                <a:latin typeface="CIDFont+F1"/>
              </a:rPr>
              <a:t>CAPÍTULO 1. Fundamentos de Estructuras de Datos y Algoritmos</a:t>
            </a:r>
            <a:endParaRPr lang="en-US" dirty="0"/>
          </a:p>
        </p:txBody>
      </p:sp>
      <p:sp>
        <p:nvSpPr>
          <p:cNvPr id="3" name="Content Placeholder 2">
            <a:extLst>
              <a:ext uri="{FF2B5EF4-FFF2-40B4-BE49-F238E27FC236}">
                <a16:creationId xmlns:a16="http://schemas.microsoft.com/office/drawing/2014/main" id="{BFCE6FE3-07AE-0752-6ACB-521CDCBFFC0B}"/>
              </a:ext>
            </a:extLst>
          </p:cNvPr>
          <p:cNvSpPr>
            <a:spLocks noGrp="1"/>
          </p:cNvSpPr>
          <p:nvPr>
            <p:ph idx="1"/>
          </p:nvPr>
        </p:nvSpPr>
        <p:spPr/>
        <p:txBody>
          <a:bodyPr>
            <a:normAutofit fontScale="92500" lnSpcReduction="10000"/>
          </a:bodyPr>
          <a:lstStyle/>
          <a:p>
            <a:r>
              <a:rPr lang="es-ES" dirty="0"/>
              <a:t>1.6 Búsqueda lineal y búsqueda binaria</a:t>
            </a:r>
          </a:p>
          <a:p>
            <a:pPr marL="285750" indent="-285750" algn="just">
              <a:buFont typeface="Wingdings" panose="05000000000000000000" pitchFamily="2" charset="2"/>
              <a:buChar char="ü"/>
            </a:pPr>
            <a:r>
              <a:rPr lang="es-ES" dirty="0"/>
              <a:t>Búsqueda binaria</a:t>
            </a:r>
          </a:p>
          <a:p>
            <a:pPr marL="742950" lvl="1" indent="-285750" algn="just">
              <a:buFont typeface="Wingdings" panose="05000000000000000000" pitchFamily="2" charset="2"/>
              <a:buChar char="ü"/>
            </a:pPr>
            <a:r>
              <a:rPr lang="en-US" dirty="0" err="1">
                <a:solidFill>
                  <a:srgbClr val="404040"/>
                </a:solidFill>
                <a:latin typeface="Trebuchet MS" panose="020B0603020202020204" pitchFamily="34" charset="0"/>
              </a:rPr>
              <a:t>Lógica</a:t>
            </a:r>
            <a:r>
              <a:rPr lang="en-US" dirty="0">
                <a:solidFill>
                  <a:srgbClr val="404040"/>
                </a:solidFill>
                <a:latin typeface="Trebuchet MS" panose="020B0603020202020204" pitchFamily="34" charset="0"/>
              </a:rPr>
              <a:t> de </a:t>
            </a:r>
            <a:r>
              <a:rPr lang="en-US" dirty="0" err="1">
                <a:solidFill>
                  <a:srgbClr val="404040"/>
                </a:solidFill>
                <a:latin typeface="Trebuchet MS" panose="020B0603020202020204" pitchFamily="34" charset="0"/>
              </a:rPr>
              <a:t>implementación</a:t>
            </a:r>
            <a:endParaRPr lang="en-US" dirty="0">
              <a:solidFill>
                <a:srgbClr val="404040"/>
              </a:solidFill>
              <a:latin typeface="Trebuchet MS" panose="020B0603020202020204" pitchFamily="34" charset="0"/>
            </a:endParaRPr>
          </a:p>
          <a:p>
            <a:pPr marL="742950" lvl="1" indent="-285750" algn="just">
              <a:buFont typeface="Wingdings" panose="05000000000000000000" pitchFamily="2" charset="2"/>
              <a:buChar char="ü"/>
            </a:pPr>
            <a:r>
              <a:rPr lang="es-EC" dirty="0">
                <a:solidFill>
                  <a:srgbClr val="404040"/>
                </a:solidFill>
                <a:latin typeface="Trebuchet MS" panose="020B0603020202020204" pitchFamily="34" charset="0"/>
              </a:rPr>
              <a:t>Ahora el elemento en la mitad de esta </a:t>
            </a:r>
            <a:r>
              <a:rPr lang="es-EC" dirty="0" err="1">
                <a:solidFill>
                  <a:srgbClr val="404040"/>
                </a:solidFill>
                <a:latin typeface="Trebuchet MS" panose="020B0603020202020204" pitchFamily="34" charset="0"/>
              </a:rPr>
              <a:t>sublista</a:t>
            </a:r>
            <a:r>
              <a:rPr lang="es-EC" dirty="0">
                <a:solidFill>
                  <a:srgbClr val="404040"/>
                </a:solidFill>
                <a:latin typeface="Trebuchet MS" panose="020B0603020202020204" pitchFamily="34" charset="0"/>
              </a:rPr>
              <a:t> a[5] (275). El valor buscado, 225, es menor que 275 y, por consiguiente, la búsqueda continúa en la mitad inferior del conjunto de datos de la lista actual, es decir, en la </a:t>
            </a:r>
            <a:r>
              <a:rPr lang="es-EC" dirty="0" err="1">
                <a:solidFill>
                  <a:srgbClr val="404040"/>
                </a:solidFill>
                <a:latin typeface="Trebuchet MS" panose="020B0603020202020204" pitchFamily="34" charset="0"/>
              </a:rPr>
              <a:t>sublista</a:t>
            </a:r>
            <a:r>
              <a:rPr lang="es-EC" dirty="0">
                <a:solidFill>
                  <a:srgbClr val="404040"/>
                </a:solidFill>
                <a:latin typeface="Trebuchet MS" panose="020B0603020202020204" pitchFamily="34" charset="0"/>
              </a:rPr>
              <a:t> de un único elemento:</a:t>
            </a:r>
          </a:p>
          <a:p>
            <a:pPr marL="457200" lvl="1" indent="0" algn="just">
              <a:buNone/>
            </a:pPr>
            <a:endParaRPr lang="es-EC" dirty="0">
              <a:solidFill>
                <a:srgbClr val="404040"/>
              </a:solidFill>
              <a:latin typeface="Trebuchet MS" panose="020B0603020202020204" pitchFamily="34" charset="0"/>
            </a:endParaRPr>
          </a:p>
          <a:p>
            <a:pPr marL="742950" lvl="1" indent="-285750" algn="just">
              <a:buFont typeface="Wingdings" panose="05000000000000000000" pitchFamily="2" charset="2"/>
              <a:buChar char="ü"/>
            </a:pPr>
            <a:endParaRPr lang="es-EC" dirty="0">
              <a:solidFill>
                <a:srgbClr val="404040"/>
              </a:solidFill>
              <a:latin typeface="Trebuchet MS" panose="020B0603020202020204" pitchFamily="34" charset="0"/>
            </a:endParaRPr>
          </a:p>
          <a:p>
            <a:pPr marL="742950" lvl="1" indent="-285750" algn="just">
              <a:buFont typeface="Wingdings" panose="05000000000000000000" pitchFamily="2" charset="2"/>
              <a:buChar char="ü"/>
            </a:pPr>
            <a:endParaRPr lang="es-EC" dirty="0">
              <a:solidFill>
                <a:srgbClr val="404040"/>
              </a:solidFill>
              <a:latin typeface="Trebuchet MS" panose="020B0603020202020204" pitchFamily="34" charset="0"/>
            </a:endParaRPr>
          </a:p>
          <a:p>
            <a:pPr marL="742950" lvl="1" indent="-285750" algn="just">
              <a:buFont typeface="Wingdings" panose="05000000000000000000" pitchFamily="2" charset="2"/>
              <a:buChar char="ü"/>
            </a:pPr>
            <a:endParaRPr lang="es-EC" dirty="0">
              <a:solidFill>
                <a:srgbClr val="404040"/>
              </a:solidFill>
              <a:latin typeface="Trebuchet MS" panose="020B0603020202020204" pitchFamily="34" charset="0"/>
            </a:endParaRPr>
          </a:p>
          <a:p>
            <a:pPr marL="742950" lvl="1" indent="-285750" algn="just">
              <a:buFont typeface="Wingdings" panose="05000000000000000000" pitchFamily="2" charset="2"/>
              <a:buChar char="ü"/>
            </a:pPr>
            <a:endParaRPr lang="es-EC" dirty="0">
              <a:solidFill>
                <a:srgbClr val="404040"/>
              </a:solidFill>
              <a:latin typeface="Trebuchet MS" panose="020B0603020202020204" pitchFamily="34" charset="0"/>
            </a:endParaRPr>
          </a:p>
          <a:p>
            <a:pPr marL="742950" lvl="1" indent="-285750" algn="just">
              <a:buFont typeface="Wingdings" panose="05000000000000000000" pitchFamily="2" charset="2"/>
              <a:buChar char="ü"/>
            </a:pPr>
            <a:r>
              <a:rPr lang="es-EC" dirty="0">
                <a:solidFill>
                  <a:srgbClr val="404040"/>
                </a:solidFill>
                <a:latin typeface="Trebuchet MS" panose="020B0603020202020204" pitchFamily="34" charset="0"/>
              </a:rPr>
              <a:t>El elemento central de esta </a:t>
            </a:r>
            <a:r>
              <a:rPr lang="es-EC" b="1" dirty="0" err="1">
                <a:solidFill>
                  <a:srgbClr val="404040"/>
                </a:solidFill>
                <a:latin typeface="Trebuchet MS" panose="020B0603020202020204" pitchFamily="34" charset="0"/>
              </a:rPr>
              <a:t>sublista</a:t>
            </a:r>
            <a:r>
              <a:rPr lang="es-EC" dirty="0">
                <a:solidFill>
                  <a:srgbClr val="404040"/>
                </a:solidFill>
                <a:latin typeface="Trebuchet MS" panose="020B0603020202020204" pitchFamily="34" charset="0"/>
              </a:rPr>
              <a:t> es el propio elemento a[4] (120). Al ser 225 mayor que 120 la búsqueda debe continuar en una </a:t>
            </a:r>
            <a:r>
              <a:rPr lang="es-EC" dirty="0" err="1">
                <a:solidFill>
                  <a:srgbClr val="404040"/>
                </a:solidFill>
                <a:latin typeface="Trebuchet MS" panose="020B0603020202020204" pitchFamily="34" charset="0"/>
              </a:rPr>
              <a:t>sublista</a:t>
            </a:r>
            <a:r>
              <a:rPr lang="es-EC" dirty="0">
                <a:solidFill>
                  <a:srgbClr val="404040"/>
                </a:solidFill>
                <a:latin typeface="Trebuchet MS" panose="020B0603020202020204" pitchFamily="34" charset="0"/>
              </a:rPr>
              <a:t> </a:t>
            </a:r>
            <a:r>
              <a:rPr lang="es-EC" b="1" dirty="0">
                <a:solidFill>
                  <a:srgbClr val="404040"/>
                </a:solidFill>
                <a:latin typeface="Trebuchet MS" panose="020B0603020202020204" pitchFamily="34" charset="0"/>
              </a:rPr>
              <a:t>vacía</a:t>
            </a:r>
            <a:r>
              <a:rPr lang="es-EC" dirty="0">
                <a:solidFill>
                  <a:srgbClr val="404040"/>
                </a:solidFill>
                <a:latin typeface="Trebuchet MS" panose="020B0603020202020204" pitchFamily="34" charset="0"/>
              </a:rPr>
              <a:t>. Se concluye indicando que </a:t>
            </a:r>
            <a:r>
              <a:rPr lang="es-EC" b="1" dirty="0">
                <a:solidFill>
                  <a:srgbClr val="404040"/>
                </a:solidFill>
                <a:latin typeface="Trebuchet MS" panose="020B0603020202020204" pitchFamily="34" charset="0"/>
              </a:rPr>
              <a:t>no se ha encontrado </a:t>
            </a:r>
            <a:r>
              <a:rPr lang="es-EC" dirty="0">
                <a:solidFill>
                  <a:srgbClr val="404040"/>
                </a:solidFill>
                <a:latin typeface="Trebuchet MS" panose="020B0603020202020204" pitchFamily="34" charset="0"/>
              </a:rPr>
              <a:t>la clave en la lista.</a:t>
            </a:r>
          </a:p>
          <a:p>
            <a:pPr marL="457200" lvl="1" indent="0" algn="just">
              <a:buNone/>
            </a:pPr>
            <a:endParaRPr lang="es-EC" dirty="0">
              <a:solidFill>
                <a:srgbClr val="404040"/>
              </a:solidFill>
              <a:latin typeface="Trebuchet MS" panose="020B0603020202020204" pitchFamily="34" charset="0"/>
            </a:endParaRPr>
          </a:p>
          <a:p>
            <a:endParaRPr lang="en-US" dirty="0"/>
          </a:p>
        </p:txBody>
      </p:sp>
      <p:pic>
        <p:nvPicPr>
          <p:cNvPr id="6" name="Picture 5">
            <a:extLst>
              <a:ext uri="{FF2B5EF4-FFF2-40B4-BE49-F238E27FC236}">
                <a16:creationId xmlns:a16="http://schemas.microsoft.com/office/drawing/2014/main" id="{BC6302E6-C1D3-11BF-83FE-04229373FA24}"/>
              </a:ext>
            </a:extLst>
          </p:cNvPr>
          <p:cNvPicPr>
            <a:picLocks noChangeAspect="1"/>
          </p:cNvPicPr>
          <p:nvPr/>
        </p:nvPicPr>
        <p:blipFill>
          <a:blip r:embed="rId2"/>
          <a:stretch>
            <a:fillRect/>
          </a:stretch>
        </p:blipFill>
        <p:spPr>
          <a:xfrm>
            <a:off x="1535161" y="3957036"/>
            <a:ext cx="2791215" cy="857370"/>
          </a:xfrm>
          <a:prstGeom prst="rect">
            <a:avLst/>
          </a:prstGeom>
        </p:spPr>
      </p:pic>
      <p:pic>
        <p:nvPicPr>
          <p:cNvPr id="7" name="Picture 6">
            <a:extLst>
              <a:ext uri="{FF2B5EF4-FFF2-40B4-BE49-F238E27FC236}">
                <a16:creationId xmlns:a16="http://schemas.microsoft.com/office/drawing/2014/main" id="{7A5081C5-5545-7606-1F6A-E38ED543F857}"/>
              </a:ext>
            </a:extLst>
          </p:cNvPr>
          <p:cNvPicPr>
            <a:picLocks noChangeAspect="1"/>
          </p:cNvPicPr>
          <p:nvPr/>
        </p:nvPicPr>
        <p:blipFill>
          <a:blip r:embed="rId3"/>
          <a:stretch>
            <a:fillRect/>
          </a:stretch>
        </p:blipFill>
        <p:spPr>
          <a:xfrm>
            <a:off x="5406975" y="3957036"/>
            <a:ext cx="2819794" cy="847843"/>
          </a:xfrm>
          <a:prstGeom prst="rect">
            <a:avLst/>
          </a:prstGeom>
        </p:spPr>
      </p:pic>
      <p:pic>
        <p:nvPicPr>
          <p:cNvPr id="8" name="Picture 7">
            <a:extLst>
              <a:ext uri="{FF2B5EF4-FFF2-40B4-BE49-F238E27FC236}">
                <a16:creationId xmlns:a16="http://schemas.microsoft.com/office/drawing/2014/main" id="{4333FF9B-4DD1-9BF0-574A-5B7DD11DCB0A}"/>
              </a:ext>
            </a:extLst>
          </p:cNvPr>
          <p:cNvPicPr>
            <a:picLocks noChangeAspect="1"/>
          </p:cNvPicPr>
          <p:nvPr/>
        </p:nvPicPr>
        <p:blipFill rotWithShape="1">
          <a:blip r:embed="rId2"/>
          <a:srcRect r="74223"/>
          <a:stretch/>
        </p:blipFill>
        <p:spPr>
          <a:xfrm>
            <a:off x="9822277" y="3972245"/>
            <a:ext cx="719504" cy="857370"/>
          </a:xfrm>
          <a:prstGeom prst="rect">
            <a:avLst/>
          </a:prstGeom>
        </p:spPr>
      </p:pic>
    </p:spTree>
    <p:extLst>
      <p:ext uri="{BB962C8B-B14F-4D97-AF65-F5344CB8AC3E}">
        <p14:creationId xmlns:p14="http://schemas.microsoft.com/office/powerpoint/2010/main" val="82591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5F5EF1-D2FC-C55E-6624-007C0DC6203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907392D-8F83-BA9B-EB49-DE3A1D6A3C96}"/>
              </a:ext>
            </a:extLst>
          </p:cNvPr>
          <p:cNvSpPr>
            <a:spLocks noGrp="1"/>
          </p:cNvSpPr>
          <p:nvPr>
            <p:ph type="title"/>
          </p:nvPr>
        </p:nvSpPr>
        <p:spPr/>
        <p:txBody>
          <a:bodyPr/>
          <a:lstStyle/>
          <a:p>
            <a:r>
              <a:rPr lang="es-ES" sz="4800" b="0" i="0" u="none" strike="noStrike" baseline="0" dirty="0">
                <a:latin typeface="CIDFont+F1"/>
              </a:rPr>
              <a:t>CAPÍTULO 1. Fundamentos de Estructuras de Datos y Algoritmos</a:t>
            </a:r>
            <a:endParaRPr lang="en-US" dirty="0"/>
          </a:p>
        </p:txBody>
      </p:sp>
      <p:sp>
        <p:nvSpPr>
          <p:cNvPr id="3" name="Content Placeholder 2">
            <a:extLst>
              <a:ext uri="{FF2B5EF4-FFF2-40B4-BE49-F238E27FC236}">
                <a16:creationId xmlns:a16="http://schemas.microsoft.com/office/drawing/2014/main" id="{945CE0A2-1CB5-9CF9-70CE-42B3E3C46A39}"/>
              </a:ext>
            </a:extLst>
          </p:cNvPr>
          <p:cNvSpPr>
            <a:spLocks noGrp="1"/>
          </p:cNvSpPr>
          <p:nvPr>
            <p:ph idx="1"/>
          </p:nvPr>
        </p:nvSpPr>
        <p:spPr/>
        <p:txBody>
          <a:bodyPr>
            <a:normAutofit/>
          </a:bodyPr>
          <a:lstStyle/>
          <a:p>
            <a:r>
              <a:rPr lang="es-ES" dirty="0"/>
              <a:t>1.6 Búsqueda lineal y búsqueda binaria</a:t>
            </a:r>
          </a:p>
          <a:p>
            <a:pPr marL="285750" indent="-285750" algn="just">
              <a:buFont typeface="Wingdings" panose="05000000000000000000" pitchFamily="2" charset="2"/>
              <a:buChar char="ü"/>
            </a:pPr>
            <a:r>
              <a:rPr lang="es-ES" dirty="0"/>
              <a:t>Búsqueda binaria</a:t>
            </a:r>
          </a:p>
          <a:p>
            <a:pPr marL="742950" lvl="1" indent="-285750" algn="just">
              <a:buFont typeface="Wingdings" panose="05000000000000000000" pitchFamily="2" charset="2"/>
              <a:buChar char="ü"/>
            </a:pPr>
            <a:r>
              <a:rPr lang="en-US" dirty="0" err="1">
                <a:solidFill>
                  <a:srgbClr val="404040"/>
                </a:solidFill>
                <a:latin typeface="Trebuchet MS" panose="020B0603020202020204" pitchFamily="34" charset="0"/>
              </a:rPr>
              <a:t>Ejemplo</a:t>
            </a:r>
            <a:r>
              <a:rPr lang="en-US" dirty="0">
                <a:solidFill>
                  <a:srgbClr val="404040"/>
                </a:solidFill>
                <a:latin typeface="Trebuchet MS" panose="020B0603020202020204" pitchFamily="34" charset="0"/>
              </a:rPr>
              <a:t>.</a:t>
            </a:r>
          </a:p>
          <a:p>
            <a:pPr marL="742950" lvl="1" indent="-285750" algn="just">
              <a:buFont typeface="Wingdings" panose="05000000000000000000" pitchFamily="2" charset="2"/>
              <a:buChar char="ü"/>
            </a:pPr>
            <a:r>
              <a:rPr lang="es-EC" dirty="0">
                <a:solidFill>
                  <a:srgbClr val="404040"/>
                </a:solidFill>
                <a:latin typeface="Trebuchet MS" panose="020B0603020202020204" pitchFamily="34" charset="0"/>
              </a:rPr>
              <a:t>Sea el array de enteros A (-8, 4, 5, 9, 12, 18, 25, 40, 60), buscar la clave 40.</a:t>
            </a:r>
          </a:p>
          <a:p>
            <a:endParaRPr lang="en-US" dirty="0"/>
          </a:p>
        </p:txBody>
      </p:sp>
      <p:graphicFrame>
        <p:nvGraphicFramePr>
          <p:cNvPr id="4" name="Tabla 2">
            <a:extLst>
              <a:ext uri="{FF2B5EF4-FFF2-40B4-BE49-F238E27FC236}">
                <a16:creationId xmlns:a16="http://schemas.microsoft.com/office/drawing/2014/main" id="{C61CDCE3-A811-267B-29B9-D5268323529A}"/>
              </a:ext>
            </a:extLst>
          </p:cNvPr>
          <p:cNvGraphicFramePr>
            <a:graphicFrameLocks noGrp="1"/>
          </p:cNvGraphicFramePr>
          <p:nvPr>
            <p:extLst>
              <p:ext uri="{D42A27DB-BD31-4B8C-83A1-F6EECF244321}">
                <p14:modId xmlns:p14="http://schemas.microsoft.com/office/powerpoint/2010/main" val="2152712450"/>
              </p:ext>
            </p:extLst>
          </p:nvPr>
        </p:nvGraphicFramePr>
        <p:xfrm>
          <a:off x="2952232" y="3667258"/>
          <a:ext cx="7218945" cy="1170926"/>
        </p:xfrm>
        <a:graphic>
          <a:graphicData uri="http://schemas.openxmlformats.org/drawingml/2006/table">
            <a:tbl>
              <a:tblPr firstRow="1" bandRow="1">
                <a:tableStyleId>{5940675A-B579-460E-94D1-54222C63F5DA}</a:tableStyleId>
              </a:tblPr>
              <a:tblGrid>
                <a:gridCol w="802105">
                  <a:extLst>
                    <a:ext uri="{9D8B030D-6E8A-4147-A177-3AD203B41FA5}">
                      <a16:colId xmlns:a16="http://schemas.microsoft.com/office/drawing/2014/main" val="1027894113"/>
                    </a:ext>
                  </a:extLst>
                </a:gridCol>
                <a:gridCol w="802105">
                  <a:extLst>
                    <a:ext uri="{9D8B030D-6E8A-4147-A177-3AD203B41FA5}">
                      <a16:colId xmlns:a16="http://schemas.microsoft.com/office/drawing/2014/main" val="2009621068"/>
                    </a:ext>
                  </a:extLst>
                </a:gridCol>
                <a:gridCol w="802105">
                  <a:extLst>
                    <a:ext uri="{9D8B030D-6E8A-4147-A177-3AD203B41FA5}">
                      <a16:colId xmlns:a16="http://schemas.microsoft.com/office/drawing/2014/main" val="1114991243"/>
                    </a:ext>
                  </a:extLst>
                </a:gridCol>
                <a:gridCol w="802105">
                  <a:extLst>
                    <a:ext uri="{9D8B030D-6E8A-4147-A177-3AD203B41FA5}">
                      <a16:colId xmlns:a16="http://schemas.microsoft.com/office/drawing/2014/main" val="4183884733"/>
                    </a:ext>
                  </a:extLst>
                </a:gridCol>
                <a:gridCol w="802105">
                  <a:extLst>
                    <a:ext uri="{9D8B030D-6E8A-4147-A177-3AD203B41FA5}">
                      <a16:colId xmlns:a16="http://schemas.microsoft.com/office/drawing/2014/main" val="388004169"/>
                    </a:ext>
                  </a:extLst>
                </a:gridCol>
                <a:gridCol w="802105">
                  <a:extLst>
                    <a:ext uri="{9D8B030D-6E8A-4147-A177-3AD203B41FA5}">
                      <a16:colId xmlns:a16="http://schemas.microsoft.com/office/drawing/2014/main" val="1365340959"/>
                    </a:ext>
                  </a:extLst>
                </a:gridCol>
                <a:gridCol w="802105">
                  <a:extLst>
                    <a:ext uri="{9D8B030D-6E8A-4147-A177-3AD203B41FA5}">
                      <a16:colId xmlns:a16="http://schemas.microsoft.com/office/drawing/2014/main" val="2729975072"/>
                    </a:ext>
                  </a:extLst>
                </a:gridCol>
                <a:gridCol w="802105">
                  <a:extLst>
                    <a:ext uri="{9D8B030D-6E8A-4147-A177-3AD203B41FA5}">
                      <a16:colId xmlns:a16="http://schemas.microsoft.com/office/drawing/2014/main" val="3818855788"/>
                    </a:ext>
                  </a:extLst>
                </a:gridCol>
                <a:gridCol w="802105">
                  <a:extLst>
                    <a:ext uri="{9D8B030D-6E8A-4147-A177-3AD203B41FA5}">
                      <a16:colId xmlns:a16="http://schemas.microsoft.com/office/drawing/2014/main" val="2344501612"/>
                    </a:ext>
                  </a:extLst>
                </a:gridCol>
              </a:tblGrid>
              <a:tr h="652766">
                <a:tc>
                  <a:txBody>
                    <a:bodyPr/>
                    <a:lstStyle/>
                    <a:p>
                      <a:pPr algn="ctr"/>
                      <a:r>
                        <a:rPr lang="pt-BR" sz="2800" kern="1200" dirty="0">
                          <a:solidFill>
                            <a:schemeClr val="tx1"/>
                          </a:solidFill>
                          <a:latin typeface="Arial" panose="020B0604020202020204" pitchFamily="34" charset="0"/>
                          <a:ea typeface="+mn-ea"/>
                          <a:cs typeface="Arial" panose="020B0604020202020204" pitchFamily="34" charset="0"/>
                        </a:rPr>
                        <a:t>a[0]</a:t>
                      </a:r>
                      <a:endParaRPr lang="es-EC" sz="2800"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lang="pt-BR" sz="2800" kern="1200">
                          <a:solidFill>
                            <a:schemeClr val="tx1"/>
                          </a:solidFill>
                          <a:latin typeface="Arial" panose="020B0604020202020204" pitchFamily="34" charset="0"/>
                          <a:ea typeface="+mn-ea"/>
                          <a:cs typeface="Arial" panose="020B0604020202020204" pitchFamily="34" charset="0"/>
                        </a:rPr>
                        <a:t>a[1]</a:t>
                      </a:r>
                      <a:endParaRPr lang="es-EC" sz="2800" kern="120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lang="pt-BR" sz="2800" kern="1200">
                          <a:solidFill>
                            <a:schemeClr val="tx1"/>
                          </a:solidFill>
                          <a:latin typeface="Arial" panose="020B0604020202020204" pitchFamily="34" charset="0"/>
                          <a:ea typeface="+mn-ea"/>
                          <a:cs typeface="Arial" panose="020B0604020202020204" pitchFamily="34" charset="0"/>
                        </a:rPr>
                        <a:t>a[2] </a:t>
                      </a:r>
                      <a:endParaRPr lang="es-EC" sz="2800" kern="120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lang="pt-BR" sz="2800" kern="1200" dirty="0">
                          <a:solidFill>
                            <a:schemeClr val="tx1"/>
                          </a:solidFill>
                          <a:latin typeface="Arial" panose="020B0604020202020204" pitchFamily="34" charset="0"/>
                          <a:ea typeface="+mn-ea"/>
                          <a:cs typeface="Arial" panose="020B0604020202020204" pitchFamily="34" charset="0"/>
                        </a:rPr>
                        <a:t>a[3] </a:t>
                      </a:r>
                      <a:endParaRPr lang="es-EC" sz="2800"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lang="pt-BR" sz="2800" kern="1200" dirty="0">
                          <a:solidFill>
                            <a:schemeClr val="tx1"/>
                          </a:solidFill>
                          <a:latin typeface="Arial" panose="020B0604020202020204" pitchFamily="34" charset="0"/>
                          <a:ea typeface="+mn-ea"/>
                          <a:cs typeface="Arial" panose="020B0604020202020204" pitchFamily="34" charset="0"/>
                        </a:rPr>
                        <a:t>a[4] </a:t>
                      </a:r>
                      <a:endParaRPr lang="es-EC" sz="2800"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lang="pt-BR" sz="2800" kern="1200">
                          <a:solidFill>
                            <a:schemeClr val="tx1"/>
                          </a:solidFill>
                          <a:latin typeface="Arial" panose="020B0604020202020204" pitchFamily="34" charset="0"/>
                          <a:ea typeface="+mn-ea"/>
                          <a:cs typeface="Arial" panose="020B0604020202020204" pitchFamily="34" charset="0"/>
                        </a:rPr>
                        <a:t>a[5] </a:t>
                      </a:r>
                      <a:endParaRPr lang="es-EC" sz="2800" kern="120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lang="pt-BR" sz="2800" kern="1200" dirty="0">
                          <a:solidFill>
                            <a:schemeClr val="tx1"/>
                          </a:solidFill>
                          <a:latin typeface="Arial" panose="020B0604020202020204" pitchFamily="34" charset="0"/>
                          <a:ea typeface="+mn-ea"/>
                          <a:cs typeface="Arial" panose="020B0604020202020204" pitchFamily="34" charset="0"/>
                        </a:rPr>
                        <a:t>a[6] </a:t>
                      </a:r>
                      <a:endParaRPr lang="es-EC" sz="2800"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lang="pt-BR" sz="2800" kern="1200" dirty="0">
                          <a:solidFill>
                            <a:schemeClr val="tx1"/>
                          </a:solidFill>
                          <a:latin typeface="Arial" panose="020B0604020202020204" pitchFamily="34" charset="0"/>
                          <a:ea typeface="+mn-ea"/>
                          <a:cs typeface="Arial" panose="020B0604020202020204" pitchFamily="34" charset="0"/>
                        </a:rPr>
                        <a:t>a[7] </a:t>
                      </a:r>
                      <a:endParaRPr lang="es-EC" sz="2800"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lang="pt-BR" sz="2800" kern="1200" dirty="0">
                          <a:solidFill>
                            <a:schemeClr val="tx1"/>
                          </a:solidFill>
                          <a:latin typeface="Arial" panose="020B0604020202020204" pitchFamily="34" charset="0"/>
                          <a:ea typeface="+mn-ea"/>
                          <a:cs typeface="Arial" panose="020B0604020202020204" pitchFamily="34" charset="0"/>
                        </a:rPr>
                        <a:t>a[8]</a:t>
                      </a:r>
                      <a:endParaRPr lang="es-EC" sz="280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758689207"/>
                  </a:ext>
                </a:extLst>
              </a:tr>
              <a:tr h="357968">
                <a:tc>
                  <a:txBody>
                    <a:bodyPr/>
                    <a:lstStyle/>
                    <a:p>
                      <a:pPr algn="ctr"/>
                      <a:r>
                        <a:rPr lang="es-EC" sz="2800" kern="1200">
                          <a:solidFill>
                            <a:schemeClr val="tx1"/>
                          </a:solidFill>
                          <a:latin typeface="Arial" panose="020B0604020202020204" pitchFamily="34" charset="0"/>
                          <a:ea typeface="+mn-ea"/>
                          <a:cs typeface="Arial" panose="020B0604020202020204" pitchFamily="34" charset="0"/>
                        </a:rPr>
                        <a:t>-8</a:t>
                      </a:r>
                    </a:p>
                  </a:txBody>
                  <a:tcPr/>
                </a:tc>
                <a:tc>
                  <a:txBody>
                    <a:bodyPr/>
                    <a:lstStyle/>
                    <a:p>
                      <a:pPr algn="ctr"/>
                      <a:r>
                        <a:rPr lang="es-EC" sz="2800" kern="1200">
                          <a:solidFill>
                            <a:schemeClr val="tx1"/>
                          </a:solidFill>
                          <a:latin typeface="Arial" panose="020B0604020202020204" pitchFamily="34" charset="0"/>
                          <a:ea typeface="+mn-ea"/>
                          <a:cs typeface="Arial" panose="020B0604020202020204" pitchFamily="34" charset="0"/>
                        </a:rPr>
                        <a:t>4</a:t>
                      </a:r>
                    </a:p>
                  </a:txBody>
                  <a:tcPr/>
                </a:tc>
                <a:tc>
                  <a:txBody>
                    <a:bodyPr/>
                    <a:lstStyle/>
                    <a:p>
                      <a:pPr algn="ctr"/>
                      <a:r>
                        <a:rPr lang="es-EC" sz="2800" kern="1200">
                          <a:solidFill>
                            <a:schemeClr val="tx1"/>
                          </a:solidFill>
                          <a:latin typeface="Arial" panose="020B0604020202020204" pitchFamily="34" charset="0"/>
                          <a:ea typeface="+mn-ea"/>
                          <a:cs typeface="Arial" panose="020B0604020202020204" pitchFamily="34" charset="0"/>
                        </a:rPr>
                        <a:t>5</a:t>
                      </a:r>
                    </a:p>
                  </a:txBody>
                  <a:tcPr/>
                </a:tc>
                <a:tc>
                  <a:txBody>
                    <a:bodyPr/>
                    <a:lstStyle/>
                    <a:p>
                      <a:pPr algn="ctr"/>
                      <a:r>
                        <a:rPr lang="es-EC" sz="2800" kern="1200" dirty="0">
                          <a:solidFill>
                            <a:schemeClr val="tx1"/>
                          </a:solidFill>
                          <a:latin typeface="Arial" panose="020B0604020202020204" pitchFamily="34" charset="0"/>
                          <a:ea typeface="+mn-ea"/>
                          <a:cs typeface="Arial" panose="020B0604020202020204" pitchFamily="34" charset="0"/>
                        </a:rPr>
                        <a:t>9</a:t>
                      </a:r>
                    </a:p>
                  </a:txBody>
                  <a:tcPr/>
                </a:tc>
                <a:tc>
                  <a:txBody>
                    <a:bodyPr/>
                    <a:lstStyle/>
                    <a:p>
                      <a:pPr algn="ctr"/>
                      <a:r>
                        <a:rPr lang="es-EC" sz="2800" kern="1200" dirty="0">
                          <a:solidFill>
                            <a:schemeClr val="tx1"/>
                          </a:solidFill>
                          <a:latin typeface="Arial" panose="020B0604020202020204" pitchFamily="34" charset="0"/>
                          <a:ea typeface="+mn-ea"/>
                          <a:cs typeface="Arial" panose="020B0604020202020204" pitchFamily="34" charset="0"/>
                        </a:rPr>
                        <a:t>12</a:t>
                      </a:r>
                    </a:p>
                  </a:txBody>
                  <a:tcPr/>
                </a:tc>
                <a:tc>
                  <a:txBody>
                    <a:bodyPr/>
                    <a:lstStyle/>
                    <a:p>
                      <a:pPr algn="ctr"/>
                      <a:r>
                        <a:rPr lang="es-EC" sz="2800" kern="1200">
                          <a:solidFill>
                            <a:schemeClr val="tx1"/>
                          </a:solidFill>
                          <a:latin typeface="Arial" panose="020B0604020202020204" pitchFamily="34" charset="0"/>
                          <a:ea typeface="+mn-ea"/>
                          <a:cs typeface="Arial" panose="020B0604020202020204" pitchFamily="34" charset="0"/>
                        </a:rPr>
                        <a:t>18</a:t>
                      </a:r>
                    </a:p>
                  </a:txBody>
                  <a:tcPr/>
                </a:tc>
                <a:tc>
                  <a:txBody>
                    <a:bodyPr/>
                    <a:lstStyle/>
                    <a:p>
                      <a:pPr algn="ctr"/>
                      <a:r>
                        <a:rPr lang="es-EC" sz="2800" kern="1200">
                          <a:solidFill>
                            <a:schemeClr val="tx1"/>
                          </a:solidFill>
                          <a:latin typeface="Arial" panose="020B0604020202020204" pitchFamily="34" charset="0"/>
                          <a:ea typeface="+mn-ea"/>
                          <a:cs typeface="Arial" panose="020B0604020202020204" pitchFamily="34" charset="0"/>
                        </a:rPr>
                        <a:t>25</a:t>
                      </a:r>
                    </a:p>
                  </a:txBody>
                  <a:tcPr/>
                </a:tc>
                <a:tc>
                  <a:txBody>
                    <a:bodyPr/>
                    <a:lstStyle/>
                    <a:p>
                      <a:pPr algn="ctr"/>
                      <a:r>
                        <a:rPr lang="es-EC" sz="2800" kern="1200">
                          <a:solidFill>
                            <a:schemeClr val="tx1"/>
                          </a:solidFill>
                          <a:latin typeface="Arial" panose="020B0604020202020204" pitchFamily="34" charset="0"/>
                          <a:ea typeface="+mn-ea"/>
                          <a:cs typeface="Arial" panose="020B0604020202020204" pitchFamily="34" charset="0"/>
                        </a:rPr>
                        <a:t>40</a:t>
                      </a:r>
                    </a:p>
                  </a:txBody>
                  <a:tcPr/>
                </a:tc>
                <a:tc>
                  <a:txBody>
                    <a:bodyPr/>
                    <a:lstStyle/>
                    <a:p>
                      <a:pPr algn="ctr"/>
                      <a:r>
                        <a:rPr lang="es-EC" sz="2800" kern="1200" dirty="0">
                          <a:solidFill>
                            <a:schemeClr val="tx1"/>
                          </a:solidFill>
                          <a:latin typeface="Arial" panose="020B0604020202020204" pitchFamily="34" charset="0"/>
                          <a:ea typeface="+mn-ea"/>
                          <a:cs typeface="Arial" panose="020B0604020202020204" pitchFamily="34" charset="0"/>
                        </a:rPr>
                        <a:t>60</a:t>
                      </a:r>
                    </a:p>
                  </a:txBody>
                  <a:tcPr/>
                </a:tc>
                <a:extLst>
                  <a:ext uri="{0D108BD9-81ED-4DB2-BD59-A6C34878D82A}">
                    <a16:rowId xmlns:a16="http://schemas.microsoft.com/office/drawing/2014/main" val="130865925"/>
                  </a:ext>
                </a:extLst>
              </a:tr>
            </a:tbl>
          </a:graphicData>
        </a:graphic>
      </p:graphicFrame>
      <p:sp>
        <p:nvSpPr>
          <p:cNvPr id="5" name="Flecha: a la derecha 7">
            <a:extLst>
              <a:ext uri="{FF2B5EF4-FFF2-40B4-BE49-F238E27FC236}">
                <a16:creationId xmlns:a16="http://schemas.microsoft.com/office/drawing/2014/main" id="{8D5ACEA6-A455-0F78-2259-27C1133FF763}"/>
              </a:ext>
            </a:extLst>
          </p:cNvPr>
          <p:cNvSpPr/>
          <p:nvPr/>
        </p:nvSpPr>
        <p:spPr>
          <a:xfrm rot="16200000">
            <a:off x="6028926" y="5091583"/>
            <a:ext cx="1065555" cy="56949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C"/>
          </a:p>
        </p:txBody>
      </p:sp>
      <p:sp>
        <p:nvSpPr>
          <p:cNvPr id="8" name="Rectángulo 8">
            <a:extLst>
              <a:ext uri="{FF2B5EF4-FFF2-40B4-BE49-F238E27FC236}">
                <a16:creationId xmlns:a16="http://schemas.microsoft.com/office/drawing/2014/main" id="{F4FBAF24-4C25-25E7-49FC-0F8A3AE18949}"/>
              </a:ext>
            </a:extLst>
          </p:cNvPr>
          <p:cNvSpPr/>
          <p:nvPr/>
        </p:nvSpPr>
        <p:spPr>
          <a:xfrm>
            <a:off x="5808933" y="5930600"/>
            <a:ext cx="1505540" cy="584775"/>
          </a:xfrm>
          <a:prstGeom prst="rect">
            <a:avLst/>
          </a:prstGeom>
        </p:spPr>
        <p:txBody>
          <a:bodyPr wrap="none">
            <a:spAutoFit/>
          </a:bodyPr>
          <a:lstStyle/>
          <a:p>
            <a:pPr algn="just"/>
            <a:r>
              <a:rPr lang="es-EC" sz="3200">
                <a:latin typeface="Arial" panose="020B0604020202020204" pitchFamily="34" charset="0"/>
                <a:cs typeface="Arial" panose="020B0604020202020204" pitchFamily="34" charset="0"/>
              </a:rPr>
              <a:t>Central</a:t>
            </a:r>
          </a:p>
        </p:txBody>
      </p:sp>
      <p:sp>
        <p:nvSpPr>
          <p:cNvPr id="9" name="Abrir llave 10">
            <a:extLst>
              <a:ext uri="{FF2B5EF4-FFF2-40B4-BE49-F238E27FC236}">
                <a16:creationId xmlns:a16="http://schemas.microsoft.com/office/drawing/2014/main" id="{AE1F041F-6BAB-57EF-F5A2-61F8CBFE7EEB}"/>
              </a:ext>
            </a:extLst>
          </p:cNvPr>
          <p:cNvSpPr/>
          <p:nvPr/>
        </p:nvSpPr>
        <p:spPr>
          <a:xfrm rot="5400000">
            <a:off x="8484749" y="1830796"/>
            <a:ext cx="173287" cy="3199568"/>
          </a:xfrm>
          <a:prstGeom prst="leftBrace">
            <a:avLst/>
          </a:prstGeom>
          <a:ln w="5080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C" dirty="0"/>
          </a:p>
        </p:txBody>
      </p:sp>
      <mc:AlternateContent xmlns:mc="http://schemas.openxmlformats.org/markup-compatibility/2006" xmlns:a14="http://schemas.microsoft.com/office/drawing/2010/main">
        <mc:Choice Requires="a14">
          <p:sp>
            <p:nvSpPr>
              <p:cNvPr id="10" name="CuadroTexto 9">
                <a:extLst>
                  <a:ext uri="{FF2B5EF4-FFF2-40B4-BE49-F238E27FC236}">
                    <a16:creationId xmlns:a16="http://schemas.microsoft.com/office/drawing/2014/main" id="{596DF971-836F-D210-AE17-59BA50C36F4F}"/>
                  </a:ext>
                </a:extLst>
              </p:cNvPr>
              <p:cNvSpPr txBox="1"/>
              <p:nvPr/>
            </p:nvSpPr>
            <p:spPr>
              <a:xfrm>
                <a:off x="7120889" y="5421630"/>
                <a:ext cx="3641831" cy="5241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EC" b="0" i="1" smtClean="0">
                          <a:latin typeface="Cambria Math" panose="02040503050406030204" pitchFamily="18" charset="0"/>
                        </a:rPr>
                        <m:t>𝑐𝑒𝑛𝑡𝑟𝑎𝑙</m:t>
                      </m:r>
                      <m:r>
                        <a:rPr lang="es-EC" b="0" i="1" smtClean="0">
                          <a:latin typeface="Cambria Math" panose="02040503050406030204" pitchFamily="18" charset="0"/>
                        </a:rPr>
                        <m:t>=</m:t>
                      </m:r>
                      <m:f>
                        <m:fPr>
                          <m:ctrlPr>
                            <a:rPr lang="es-EC" b="0" i="1" smtClean="0">
                              <a:latin typeface="Cambria Math" panose="02040503050406030204" pitchFamily="18" charset="0"/>
                            </a:rPr>
                          </m:ctrlPr>
                        </m:fPr>
                        <m:num>
                          <m:r>
                            <a:rPr lang="es-EC" b="0" i="1" smtClean="0">
                              <a:latin typeface="Cambria Math" panose="02040503050406030204" pitchFamily="18" charset="0"/>
                            </a:rPr>
                            <m:t>𝑏𝑎𝑗𝑜</m:t>
                          </m:r>
                          <m:r>
                            <a:rPr lang="es-EC" b="0" i="1" smtClean="0">
                              <a:latin typeface="Cambria Math" panose="02040503050406030204" pitchFamily="18" charset="0"/>
                            </a:rPr>
                            <m:t>+</m:t>
                          </m:r>
                          <m:r>
                            <a:rPr lang="es-EC" b="0" i="1" smtClean="0">
                              <a:latin typeface="Cambria Math" panose="02040503050406030204" pitchFamily="18" charset="0"/>
                            </a:rPr>
                            <m:t>𝑎𝑙𝑡𝑜</m:t>
                          </m:r>
                        </m:num>
                        <m:den>
                          <m:r>
                            <a:rPr lang="es-EC" b="0" i="1" smtClean="0">
                              <a:latin typeface="Cambria Math" panose="02040503050406030204" pitchFamily="18" charset="0"/>
                            </a:rPr>
                            <m:t>2</m:t>
                          </m:r>
                        </m:den>
                      </m:f>
                      <m:r>
                        <a:rPr lang="es-EC" b="0" i="1" smtClean="0">
                          <a:latin typeface="Cambria Math" panose="02040503050406030204" pitchFamily="18" charset="0"/>
                        </a:rPr>
                        <m:t> = </m:t>
                      </m:r>
                      <m:f>
                        <m:fPr>
                          <m:ctrlPr>
                            <a:rPr lang="es-EC" b="0" i="1" smtClean="0">
                              <a:latin typeface="Cambria Math" panose="02040503050406030204" pitchFamily="18" charset="0"/>
                            </a:rPr>
                          </m:ctrlPr>
                        </m:fPr>
                        <m:num>
                          <m:r>
                            <a:rPr lang="es-EC" b="0" i="1" smtClean="0">
                              <a:latin typeface="Cambria Math" panose="02040503050406030204" pitchFamily="18" charset="0"/>
                            </a:rPr>
                            <m:t>0+8</m:t>
                          </m:r>
                        </m:num>
                        <m:den>
                          <m:r>
                            <a:rPr lang="es-EC" b="0" i="1" smtClean="0">
                              <a:latin typeface="Cambria Math" panose="02040503050406030204" pitchFamily="18" charset="0"/>
                            </a:rPr>
                            <m:t>2</m:t>
                          </m:r>
                        </m:den>
                      </m:f>
                      <m:r>
                        <a:rPr lang="es-EC" b="0" i="1" smtClean="0">
                          <a:latin typeface="Cambria Math" panose="02040503050406030204" pitchFamily="18" charset="0"/>
                        </a:rPr>
                        <m:t>=4</m:t>
                      </m:r>
                    </m:oMath>
                  </m:oMathPara>
                </a14:m>
                <a:endParaRPr lang="es-EC" dirty="0"/>
              </a:p>
            </p:txBody>
          </p:sp>
        </mc:Choice>
        <mc:Fallback xmlns="">
          <p:sp>
            <p:nvSpPr>
              <p:cNvPr id="10" name="CuadroTexto 9">
                <a:extLst>
                  <a:ext uri="{FF2B5EF4-FFF2-40B4-BE49-F238E27FC236}">
                    <a16:creationId xmlns:a16="http://schemas.microsoft.com/office/drawing/2014/main" id="{596DF971-836F-D210-AE17-59BA50C36F4F}"/>
                  </a:ext>
                </a:extLst>
              </p:cNvPr>
              <p:cNvSpPr txBox="1">
                <a:spLocks noRot="1" noChangeAspect="1" noMove="1" noResize="1" noEditPoints="1" noAdjustHandles="1" noChangeArrowheads="1" noChangeShapeType="1" noTextEdit="1"/>
              </p:cNvSpPr>
              <p:nvPr/>
            </p:nvSpPr>
            <p:spPr>
              <a:xfrm>
                <a:off x="7120889" y="5421630"/>
                <a:ext cx="3641831" cy="524118"/>
              </a:xfrm>
              <a:prstGeom prst="rect">
                <a:avLst/>
              </a:prstGeo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954248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p:bldP spid="9" grpId="0" animBg="1"/>
      <p:bldP spid="10"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4FDED-A212-849A-AEF1-0768E3E0357D}"/>
              </a:ext>
            </a:extLst>
          </p:cNvPr>
          <p:cNvSpPr>
            <a:spLocks noGrp="1"/>
          </p:cNvSpPr>
          <p:nvPr>
            <p:ph type="title"/>
          </p:nvPr>
        </p:nvSpPr>
        <p:spPr/>
        <p:txBody>
          <a:bodyPr/>
          <a:lstStyle/>
          <a:p>
            <a:r>
              <a:rPr lang="es-ES" sz="4800" b="0" i="0" u="none" strike="noStrike" baseline="0" dirty="0">
                <a:latin typeface="CIDFont+F1"/>
              </a:rPr>
              <a:t>CAPÍTULO 1. Fundamentos de Estructuras de Datos y Algoritmos</a:t>
            </a:r>
            <a:endParaRPr lang="en-US" dirty="0"/>
          </a:p>
        </p:txBody>
      </p:sp>
      <p:sp>
        <p:nvSpPr>
          <p:cNvPr id="3" name="Content Placeholder 2">
            <a:extLst>
              <a:ext uri="{FF2B5EF4-FFF2-40B4-BE49-F238E27FC236}">
                <a16:creationId xmlns:a16="http://schemas.microsoft.com/office/drawing/2014/main" id="{42428D02-F0D2-966C-4E76-038A79D2E934}"/>
              </a:ext>
            </a:extLst>
          </p:cNvPr>
          <p:cNvSpPr>
            <a:spLocks noGrp="1"/>
          </p:cNvSpPr>
          <p:nvPr>
            <p:ph idx="1"/>
          </p:nvPr>
        </p:nvSpPr>
        <p:spPr/>
        <p:txBody>
          <a:bodyPr>
            <a:normAutofit/>
          </a:bodyPr>
          <a:lstStyle/>
          <a:p>
            <a:r>
              <a:rPr lang="en-US" dirty="0"/>
              <a:t>1.1 </a:t>
            </a:r>
            <a:r>
              <a:rPr lang="en-US" dirty="0" err="1"/>
              <a:t>Algoritmos</a:t>
            </a:r>
            <a:r>
              <a:rPr lang="en-US" dirty="0"/>
              <a:t> </a:t>
            </a:r>
            <a:r>
              <a:rPr lang="en-US" dirty="0" err="1"/>
              <a:t>básicos</a:t>
            </a:r>
            <a:endParaRPr lang="en-US" dirty="0"/>
          </a:p>
          <a:p>
            <a:r>
              <a:rPr lang="es-ES" dirty="0"/>
              <a:t>1.2 Análisis de los algoritmos</a:t>
            </a:r>
          </a:p>
          <a:p>
            <a:r>
              <a:rPr lang="es-ES" dirty="0"/>
              <a:t>1.3 Notación asintótica y Complejidad Algorítmica</a:t>
            </a:r>
          </a:p>
          <a:p>
            <a:r>
              <a:rPr lang="es-ES" dirty="0"/>
              <a:t>1.4 Algoritmos cuadráticos de ordenamiento de peor caso (</a:t>
            </a:r>
            <a:r>
              <a:rPr lang="es-ES" dirty="0" err="1"/>
              <a:t>Bubble</a:t>
            </a:r>
            <a:r>
              <a:rPr lang="es-ES" dirty="0"/>
              <a:t> </a:t>
            </a:r>
            <a:r>
              <a:rPr lang="es-ES" dirty="0" err="1"/>
              <a:t>Sort</a:t>
            </a:r>
            <a:r>
              <a:rPr lang="es-ES" dirty="0"/>
              <a:t>, </a:t>
            </a:r>
            <a:r>
              <a:rPr lang="es-ES" dirty="0" err="1"/>
              <a:t>Insertion</a:t>
            </a:r>
            <a:r>
              <a:rPr lang="es-ES" dirty="0"/>
              <a:t> </a:t>
            </a:r>
            <a:r>
              <a:rPr lang="es-ES" dirty="0" err="1"/>
              <a:t>Sort</a:t>
            </a:r>
            <a:r>
              <a:rPr lang="es-ES" dirty="0"/>
              <a:t>, </a:t>
            </a:r>
            <a:r>
              <a:rPr lang="es-ES" dirty="0" err="1"/>
              <a:t>Selection</a:t>
            </a:r>
            <a:r>
              <a:rPr lang="es-ES" dirty="0"/>
              <a:t> </a:t>
            </a:r>
            <a:r>
              <a:rPr lang="es-ES" dirty="0" err="1"/>
              <a:t>Sort</a:t>
            </a:r>
            <a:r>
              <a:rPr lang="es-ES" dirty="0"/>
              <a:t>, </a:t>
            </a:r>
            <a:r>
              <a:rPr lang="es-ES" dirty="0" err="1"/>
              <a:t>Bucket</a:t>
            </a:r>
            <a:r>
              <a:rPr lang="es-ES" dirty="0"/>
              <a:t> </a:t>
            </a:r>
            <a:r>
              <a:rPr lang="es-ES" dirty="0" err="1"/>
              <a:t>Sort</a:t>
            </a:r>
            <a:r>
              <a:rPr lang="es-ES" dirty="0"/>
              <a:t>, </a:t>
            </a:r>
            <a:r>
              <a:rPr lang="es-ES" dirty="0" err="1"/>
              <a:t>Counting</a:t>
            </a:r>
            <a:r>
              <a:rPr lang="es-ES" dirty="0"/>
              <a:t> </a:t>
            </a:r>
            <a:r>
              <a:rPr lang="es-ES" dirty="0" err="1"/>
              <a:t>Sort</a:t>
            </a:r>
            <a:r>
              <a:rPr lang="es-ES" dirty="0"/>
              <a:t>, </a:t>
            </a:r>
            <a:r>
              <a:rPr lang="es-ES" dirty="0" err="1"/>
              <a:t>Radix</a:t>
            </a:r>
            <a:r>
              <a:rPr lang="es-ES" dirty="0"/>
              <a:t> </a:t>
            </a:r>
            <a:r>
              <a:rPr lang="es-ES" dirty="0" err="1"/>
              <a:t>Sort</a:t>
            </a:r>
            <a:r>
              <a:rPr lang="es-ES" dirty="0"/>
              <a:t> )</a:t>
            </a:r>
          </a:p>
          <a:p>
            <a:r>
              <a:rPr lang="es-ES" dirty="0"/>
              <a:t>1.5 Algoritmos de ordenamiento de caso promedio o peor caso (O(N log N)): </a:t>
            </a:r>
            <a:r>
              <a:rPr lang="es-ES" dirty="0" err="1"/>
              <a:t>MergeSort</a:t>
            </a:r>
            <a:r>
              <a:rPr lang="es-ES" dirty="0"/>
              <a:t>, </a:t>
            </a:r>
            <a:r>
              <a:rPr lang="es-ES" dirty="0" err="1"/>
              <a:t>QuickSort</a:t>
            </a:r>
            <a:r>
              <a:rPr lang="es-ES" dirty="0"/>
              <a:t>, </a:t>
            </a:r>
            <a:r>
              <a:rPr lang="es-ES" dirty="0" err="1"/>
              <a:t>heapSort</a:t>
            </a:r>
            <a:r>
              <a:rPr lang="es-ES" dirty="0"/>
              <a:t>)</a:t>
            </a:r>
          </a:p>
          <a:p>
            <a:r>
              <a:rPr lang="es-ES" dirty="0"/>
              <a:t>1.6 Búsqueda lineal y búsqueda binaria</a:t>
            </a:r>
          </a:p>
          <a:p>
            <a:r>
              <a:rPr lang="es-ES" dirty="0"/>
              <a:t>1.7 </a:t>
            </a:r>
            <a:r>
              <a:rPr lang="es-ES" dirty="0" err="1"/>
              <a:t>Hashing</a:t>
            </a:r>
            <a:r>
              <a:rPr lang="es-ES" dirty="0"/>
              <a:t> y Resolución de Colisiones</a:t>
            </a:r>
            <a:endParaRPr lang="en-US" dirty="0"/>
          </a:p>
        </p:txBody>
      </p:sp>
    </p:spTree>
    <p:extLst>
      <p:ext uri="{BB962C8B-B14F-4D97-AF65-F5344CB8AC3E}">
        <p14:creationId xmlns:p14="http://schemas.microsoft.com/office/powerpoint/2010/main" val="287058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D57CA5-1CE6-82A2-60F9-06305EC4B68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8F0AD8E-AEB2-74FD-D31C-65DA7B46EC61}"/>
              </a:ext>
            </a:extLst>
          </p:cNvPr>
          <p:cNvSpPr>
            <a:spLocks noGrp="1"/>
          </p:cNvSpPr>
          <p:nvPr>
            <p:ph type="title"/>
          </p:nvPr>
        </p:nvSpPr>
        <p:spPr/>
        <p:txBody>
          <a:bodyPr/>
          <a:lstStyle/>
          <a:p>
            <a:r>
              <a:rPr lang="es-ES" sz="4800" b="0" i="0" u="none" strike="noStrike" baseline="0" dirty="0">
                <a:latin typeface="CIDFont+F1"/>
              </a:rPr>
              <a:t>CAPÍTULO 1. Fundamentos de Estructuras de Datos y Algoritmos</a:t>
            </a:r>
            <a:endParaRPr lang="en-US" dirty="0"/>
          </a:p>
        </p:txBody>
      </p:sp>
      <p:sp>
        <p:nvSpPr>
          <p:cNvPr id="3" name="Content Placeholder 2">
            <a:extLst>
              <a:ext uri="{FF2B5EF4-FFF2-40B4-BE49-F238E27FC236}">
                <a16:creationId xmlns:a16="http://schemas.microsoft.com/office/drawing/2014/main" id="{EB2BF3C3-8EA2-91B2-159A-EE0863F0084C}"/>
              </a:ext>
            </a:extLst>
          </p:cNvPr>
          <p:cNvSpPr>
            <a:spLocks noGrp="1"/>
          </p:cNvSpPr>
          <p:nvPr>
            <p:ph idx="1"/>
          </p:nvPr>
        </p:nvSpPr>
        <p:spPr/>
        <p:txBody>
          <a:bodyPr>
            <a:normAutofit/>
          </a:bodyPr>
          <a:lstStyle/>
          <a:p>
            <a:r>
              <a:rPr lang="es-ES" dirty="0"/>
              <a:t>1.6 Búsqueda lineal y búsqueda binaria</a:t>
            </a:r>
          </a:p>
          <a:p>
            <a:pPr marL="285750" indent="-285750" algn="just">
              <a:buFont typeface="Wingdings" panose="05000000000000000000" pitchFamily="2" charset="2"/>
              <a:buChar char="ü"/>
            </a:pPr>
            <a:r>
              <a:rPr lang="es-ES" dirty="0"/>
              <a:t>Búsqueda binaria</a:t>
            </a:r>
          </a:p>
          <a:p>
            <a:pPr marL="742950" lvl="1" indent="-285750" algn="just">
              <a:buFont typeface="Wingdings" panose="05000000000000000000" pitchFamily="2" charset="2"/>
              <a:buChar char="ü"/>
            </a:pPr>
            <a:r>
              <a:rPr lang="en-US" dirty="0" err="1">
                <a:solidFill>
                  <a:srgbClr val="404040"/>
                </a:solidFill>
                <a:latin typeface="Trebuchet MS" panose="020B0603020202020204" pitchFamily="34" charset="0"/>
              </a:rPr>
              <a:t>Ejemplo</a:t>
            </a:r>
            <a:r>
              <a:rPr lang="en-US" dirty="0">
                <a:solidFill>
                  <a:srgbClr val="404040"/>
                </a:solidFill>
                <a:latin typeface="Trebuchet MS" panose="020B0603020202020204" pitchFamily="34" charset="0"/>
              </a:rPr>
              <a:t>.</a:t>
            </a:r>
          </a:p>
          <a:p>
            <a:pPr marL="742950" lvl="1" indent="-285750" algn="just">
              <a:buFont typeface="Wingdings" panose="05000000000000000000" pitchFamily="2" charset="2"/>
              <a:buChar char="ü"/>
            </a:pPr>
            <a:r>
              <a:rPr lang="es-EC" dirty="0">
                <a:solidFill>
                  <a:srgbClr val="404040"/>
                </a:solidFill>
                <a:latin typeface="Trebuchet MS" panose="020B0603020202020204" pitchFamily="34" charset="0"/>
              </a:rPr>
              <a:t>Buscar en </a:t>
            </a:r>
            <a:r>
              <a:rPr lang="es-EC" dirty="0" err="1">
                <a:solidFill>
                  <a:srgbClr val="404040"/>
                </a:solidFill>
                <a:latin typeface="Trebuchet MS" panose="020B0603020202020204" pitchFamily="34" charset="0"/>
              </a:rPr>
              <a:t>sublista</a:t>
            </a:r>
            <a:r>
              <a:rPr lang="es-EC" dirty="0">
                <a:solidFill>
                  <a:srgbClr val="404040"/>
                </a:solidFill>
                <a:latin typeface="Trebuchet MS" panose="020B0603020202020204" pitchFamily="34" charset="0"/>
              </a:rPr>
              <a:t> derecha:</a:t>
            </a:r>
          </a:p>
          <a:p>
            <a:pPr marL="457200" lvl="1" indent="0" algn="just">
              <a:buNone/>
            </a:pPr>
            <a:endParaRPr lang="es-EC" dirty="0">
              <a:solidFill>
                <a:srgbClr val="404040"/>
              </a:solidFill>
              <a:latin typeface="Trebuchet MS" panose="020B0603020202020204" pitchFamily="34" charset="0"/>
            </a:endParaRPr>
          </a:p>
          <a:p>
            <a:endParaRPr lang="en-US" dirty="0"/>
          </a:p>
        </p:txBody>
      </p:sp>
      <p:sp>
        <p:nvSpPr>
          <p:cNvPr id="6" name="Flecha: a la derecha 7">
            <a:extLst>
              <a:ext uri="{FF2B5EF4-FFF2-40B4-BE49-F238E27FC236}">
                <a16:creationId xmlns:a16="http://schemas.microsoft.com/office/drawing/2014/main" id="{431BB5D6-4B61-5393-F05A-04F8BCA04D13}"/>
              </a:ext>
            </a:extLst>
          </p:cNvPr>
          <p:cNvSpPr/>
          <p:nvPr/>
        </p:nvSpPr>
        <p:spPr>
          <a:xfrm rot="16200000">
            <a:off x="4435484" y="5039849"/>
            <a:ext cx="1065555" cy="56949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C"/>
          </a:p>
        </p:txBody>
      </p:sp>
      <p:sp>
        <p:nvSpPr>
          <p:cNvPr id="7" name="Rectángulo 8">
            <a:extLst>
              <a:ext uri="{FF2B5EF4-FFF2-40B4-BE49-F238E27FC236}">
                <a16:creationId xmlns:a16="http://schemas.microsoft.com/office/drawing/2014/main" id="{B1503491-3667-6FAF-6226-5DB1BF1D6612}"/>
              </a:ext>
            </a:extLst>
          </p:cNvPr>
          <p:cNvSpPr/>
          <p:nvPr/>
        </p:nvSpPr>
        <p:spPr>
          <a:xfrm>
            <a:off x="4215491" y="6001117"/>
            <a:ext cx="1505540" cy="584775"/>
          </a:xfrm>
          <a:prstGeom prst="rect">
            <a:avLst/>
          </a:prstGeom>
        </p:spPr>
        <p:txBody>
          <a:bodyPr wrap="none">
            <a:spAutoFit/>
          </a:bodyPr>
          <a:lstStyle/>
          <a:p>
            <a:pPr algn="just"/>
            <a:r>
              <a:rPr lang="es-EC" sz="3200">
                <a:latin typeface="Arial" panose="020B0604020202020204" pitchFamily="34" charset="0"/>
                <a:cs typeface="Arial" panose="020B0604020202020204" pitchFamily="34" charset="0"/>
              </a:rPr>
              <a:t>Central</a:t>
            </a:r>
          </a:p>
        </p:txBody>
      </p:sp>
      <mc:AlternateContent xmlns:mc="http://schemas.openxmlformats.org/markup-compatibility/2006" xmlns:a14="http://schemas.microsoft.com/office/drawing/2010/main">
        <mc:Choice Requires="a14">
          <p:sp>
            <p:nvSpPr>
              <p:cNvPr id="11" name="CuadroTexto 9">
                <a:extLst>
                  <a:ext uri="{FF2B5EF4-FFF2-40B4-BE49-F238E27FC236}">
                    <a16:creationId xmlns:a16="http://schemas.microsoft.com/office/drawing/2014/main" id="{2F6DD03E-A47D-4D04-40D2-4FB4C3386840}"/>
                  </a:ext>
                </a:extLst>
              </p:cNvPr>
              <p:cNvSpPr txBox="1"/>
              <p:nvPr/>
            </p:nvSpPr>
            <p:spPr>
              <a:xfrm>
                <a:off x="6919911" y="5698863"/>
                <a:ext cx="3641831" cy="5241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EC" b="0" i="1" smtClean="0">
                          <a:latin typeface="Cambria Math" panose="02040503050406030204" pitchFamily="18" charset="0"/>
                        </a:rPr>
                        <m:t>𝑐𝑒𝑛𝑡𝑟𝑎𝑙</m:t>
                      </m:r>
                      <m:r>
                        <a:rPr lang="es-EC" b="0" i="1" smtClean="0">
                          <a:latin typeface="Cambria Math" panose="02040503050406030204" pitchFamily="18" charset="0"/>
                        </a:rPr>
                        <m:t>=</m:t>
                      </m:r>
                      <m:f>
                        <m:fPr>
                          <m:ctrlPr>
                            <a:rPr lang="es-EC" b="0" i="1" smtClean="0">
                              <a:latin typeface="Cambria Math" panose="02040503050406030204" pitchFamily="18" charset="0"/>
                            </a:rPr>
                          </m:ctrlPr>
                        </m:fPr>
                        <m:num>
                          <m:r>
                            <a:rPr lang="es-EC" b="0" i="1" smtClean="0">
                              <a:latin typeface="Cambria Math" panose="02040503050406030204" pitchFamily="18" charset="0"/>
                            </a:rPr>
                            <m:t>𝑏𝑎𝑗𝑜</m:t>
                          </m:r>
                          <m:r>
                            <a:rPr lang="es-EC" b="0" i="1" smtClean="0">
                              <a:latin typeface="Cambria Math" panose="02040503050406030204" pitchFamily="18" charset="0"/>
                            </a:rPr>
                            <m:t>+</m:t>
                          </m:r>
                          <m:r>
                            <a:rPr lang="es-EC" b="0" i="1" smtClean="0">
                              <a:latin typeface="Cambria Math" panose="02040503050406030204" pitchFamily="18" charset="0"/>
                            </a:rPr>
                            <m:t>𝑎𝑙𝑡𝑜</m:t>
                          </m:r>
                        </m:num>
                        <m:den>
                          <m:r>
                            <a:rPr lang="es-EC" b="0" i="1" smtClean="0">
                              <a:latin typeface="Cambria Math" panose="02040503050406030204" pitchFamily="18" charset="0"/>
                            </a:rPr>
                            <m:t>2</m:t>
                          </m:r>
                        </m:den>
                      </m:f>
                      <m:r>
                        <a:rPr lang="es-EC" b="0" i="1" smtClean="0">
                          <a:latin typeface="Cambria Math" panose="02040503050406030204" pitchFamily="18" charset="0"/>
                        </a:rPr>
                        <m:t> = </m:t>
                      </m:r>
                      <m:f>
                        <m:fPr>
                          <m:ctrlPr>
                            <a:rPr lang="es-EC" b="0" i="1" smtClean="0">
                              <a:latin typeface="Cambria Math" panose="02040503050406030204" pitchFamily="18" charset="0"/>
                            </a:rPr>
                          </m:ctrlPr>
                        </m:fPr>
                        <m:num>
                          <m:r>
                            <a:rPr lang="es-EC" b="0" i="1" smtClean="0">
                              <a:latin typeface="Cambria Math" panose="02040503050406030204" pitchFamily="18" charset="0"/>
                            </a:rPr>
                            <m:t>5+8</m:t>
                          </m:r>
                        </m:num>
                        <m:den>
                          <m:r>
                            <a:rPr lang="es-EC" b="0" i="1" smtClean="0">
                              <a:latin typeface="Cambria Math" panose="02040503050406030204" pitchFamily="18" charset="0"/>
                            </a:rPr>
                            <m:t>2</m:t>
                          </m:r>
                        </m:den>
                      </m:f>
                      <m:r>
                        <a:rPr lang="es-EC" b="0" i="1" smtClean="0">
                          <a:latin typeface="Cambria Math" panose="02040503050406030204" pitchFamily="18" charset="0"/>
                        </a:rPr>
                        <m:t>=6</m:t>
                      </m:r>
                    </m:oMath>
                  </m:oMathPara>
                </a14:m>
                <a:endParaRPr lang="es-EC" dirty="0"/>
              </a:p>
            </p:txBody>
          </p:sp>
        </mc:Choice>
        <mc:Fallback xmlns="">
          <p:sp>
            <p:nvSpPr>
              <p:cNvPr id="11" name="CuadroTexto 9">
                <a:extLst>
                  <a:ext uri="{FF2B5EF4-FFF2-40B4-BE49-F238E27FC236}">
                    <a16:creationId xmlns:a16="http://schemas.microsoft.com/office/drawing/2014/main" id="{2F6DD03E-A47D-4D04-40D2-4FB4C3386840}"/>
                  </a:ext>
                </a:extLst>
              </p:cNvPr>
              <p:cNvSpPr txBox="1">
                <a:spLocks noRot="1" noChangeAspect="1" noMove="1" noResize="1" noEditPoints="1" noAdjustHandles="1" noChangeArrowheads="1" noChangeShapeType="1" noTextEdit="1"/>
              </p:cNvSpPr>
              <p:nvPr/>
            </p:nvSpPr>
            <p:spPr>
              <a:xfrm>
                <a:off x="6919911" y="5698863"/>
                <a:ext cx="3641831" cy="524182"/>
              </a:xfrm>
              <a:prstGeom prst="rect">
                <a:avLst/>
              </a:prstGeom>
              <a:blipFill>
                <a:blip r:embed="rId2"/>
                <a:stretch>
                  <a:fillRect/>
                </a:stretch>
              </a:blipFill>
            </p:spPr>
            <p:txBody>
              <a:bodyPr/>
              <a:lstStyle/>
              <a:p>
                <a:r>
                  <a:rPr lang="en-US">
                    <a:noFill/>
                  </a:rPr>
                  <a:t> </a:t>
                </a:r>
              </a:p>
            </p:txBody>
          </p:sp>
        </mc:Fallback>
      </mc:AlternateContent>
      <p:graphicFrame>
        <p:nvGraphicFramePr>
          <p:cNvPr id="12" name="Tabla 2">
            <a:extLst>
              <a:ext uri="{FF2B5EF4-FFF2-40B4-BE49-F238E27FC236}">
                <a16:creationId xmlns:a16="http://schemas.microsoft.com/office/drawing/2014/main" id="{B208B502-6AFC-121C-0E60-0173AA80A0EC}"/>
              </a:ext>
            </a:extLst>
          </p:cNvPr>
          <p:cNvGraphicFramePr>
            <a:graphicFrameLocks noGrp="1"/>
          </p:cNvGraphicFramePr>
          <p:nvPr>
            <p:extLst>
              <p:ext uri="{D42A27DB-BD31-4B8C-83A1-F6EECF244321}">
                <p14:modId xmlns:p14="http://schemas.microsoft.com/office/powerpoint/2010/main" val="2600703388"/>
              </p:ext>
            </p:extLst>
          </p:nvPr>
        </p:nvGraphicFramePr>
        <p:xfrm>
          <a:off x="3739311" y="3453722"/>
          <a:ext cx="3208420" cy="1170926"/>
        </p:xfrm>
        <a:graphic>
          <a:graphicData uri="http://schemas.openxmlformats.org/drawingml/2006/table">
            <a:tbl>
              <a:tblPr firstRow="1" bandRow="1">
                <a:tableStyleId>{5940675A-B579-460E-94D1-54222C63F5DA}</a:tableStyleId>
              </a:tblPr>
              <a:tblGrid>
                <a:gridCol w="802105">
                  <a:extLst>
                    <a:ext uri="{9D8B030D-6E8A-4147-A177-3AD203B41FA5}">
                      <a16:colId xmlns:a16="http://schemas.microsoft.com/office/drawing/2014/main" val="97187677"/>
                    </a:ext>
                  </a:extLst>
                </a:gridCol>
                <a:gridCol w="802105">
                  <a:extLst>
                    <a:ext uri="{9D8B030D-6E8A-4147-A177-3AD203B41FA5}">
                      <a16:colId xmlns:a16="http://schemas.microsoft.com/office/drawing/2014/main" val="1243014682"/>
                    </a:ext>
                  </a:extLst>
                </a:gridCol>
                <a:gridCol w="802105">
                  <a:extLst>
                    <a:ext uri="{9D8B030D-6E8A-4147-A177-3AD203B41FA5}">
                      <a16:colId xmlns:a16="http://schemas.microsoft.com/office/drawing/2014/main" val="2696572872"/>
                    </a:ext>
                  </a:extLst>
                </a:gridCol>
                <a:gridCol w="802105">
                  <a:extLst>
                    <a:ext uri="{9D8B030D-6E8A-4147-A177-3AD203B41FA5}">
                      <a16:colId xmlns:a16="http://schemas.microsoft.com/office/drawing/2014/main" val="77827271"/>
                    </a:ext>
                  </a:extLst>
                </a:gridCol>
              </a:tblGrid>
              <a:tr h="652766">
                <a:tc>
                  <a:txBody>
                    <a:bodyPr/>
                    <a:lstStyle/>
                    <a:p>
                      <a:pPr algn="ctr"/>
                      <a:r>
                        <a:rPr lang="pt-BR" sz="2800" kern="1200" dirty="0">
                          <a:solidFill>
                            <a:schemeClr val="tx1"/>
                          </a:solidFill>
                          <a:latin typeface="Arial" panose="020B0604020202020204" pitchFamily="34" charset="0"/>
                          <a:ea typeface="+mn-ea"/>
                          <a:cs typeface="Arial" panose="020B0604020202020204" pitchFamily="34" charset="0"/>
                        </a:rPr>
                        <a:t>a[5] </a:t>
                      </a:r>
                      <a:endParaRPr lang="es-EC" sz="2800"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lang="pt-BR" sz="2800" kern="1200" dirty="0">
                          <a:solidFill>
                            <a:schemeClr val="tx1"/>
                          </a:solidFill>
                          <a:latin typeface="Arial" panose="020B0604020202020204" pitchFamily="34" charset="0"/>
                          <a:ea typeface="+mn-ea"/>
                          <a:cs typeface="Arial" panose="020B0604020202020204" pitchFamily="34" charset="0"/>
                        </a:rPr>
                        <a:t>a[6] </a:t>
                      </a:r>
                      <a:endParaRPr lang="es-EC" sz="2800"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lang="pt-BR" sz="2800" kern="1200" dirty="0">
                          <a:solidFill>
                            <a:schemeClr val="tx1"/>
                          </a:solidFill>
                          <a:latin typeface="Arial" panose="020B0604020202020204" pitchFamily="34" charset="0"/>
                          <a:ea typeface="+mn-ea"/>
                          <a:cs typeface="Arial" panose="020B0604020202020204" pitchFamily="34" charset="0"/>
                        </a:rPr>
                        <a:t>a[7] </a:t>
                      </a:r>
                      <a:endParaRPr lang="es-EC" sz="2800"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lang="pt-BR" sz="2800" kern="1200">
                          <a:solidFill>
                            <a:schemeClr val="tx1"/>
                          </a:solidFill>
                          <a:latin typeface="Arial" panose="020B0604020202020204" pitchFamily="34" charset="0"/>
                          <a:ea typeface="+mn-ea"/>
                          <a:cs typeface="Arial" panose="020B0604020202020204" pitchFamily="34" charset="0"/>
                        </a:rPr>
                        <a:t>a[8]</a:t>
                      </a:r>
                      <a:endParaRPr lang="es-EC" sz="2800" kern="120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79553387"/>
                  </a:ext>
                </a:extLst>
              </a:tr>
              <a:tr h="357968">
                <a:tc>
                  <a:txBody>
                    <a:bodyPr/>
                    <a:lstStyle/>
                    <a:p>
                      <a:pPr algn="ctr"/>
                      <a:r>
                        <a:rPr lang="es-EC" sz="2800" kern="1200">
                          <a:solidFill>
                            <a:schemeClr val="tx1"/>
                          </a:solidFill>
                          <a:latin typeface="Arial" panose="020B0604020202020204" pitchFamily="34" charset="0"/>
                          <a:ea typeface="+mn-ea"/>
                          <a:cs typeface="Arial" panose="020B0604020202020204" pitchFamily="34" charset="0"/>
                        </a:rPr>
                        <a:t>18</a:t>
                      </a:r>
                    </a:p>
                  </a:txBody>
                  <a:tcPr/>
                </a:tc>
                <a:tc>
                  <a:txBody>
                    <a:bodyPr/>
                    <a:lstStyle/>
                    <a:p>
                      <a:pPr algn="ctr"/>
                      <a:r>
                        <a:rPr lang="es-EC" sz="2800" kern="1200" dirty="0">
                          <a:solidFill>
                            <a:schemeClr val="tx1"/>
                          </a:solidFill>
                          <a:latin typeface="Arial" panose="020B0604020202020204" pitchFamily="34" charset="0"/>
                          <a:ea typeface="+mn-ea"/>
                          <a:cs typeface="Arial" panose="020B0604020202020204" pitchFamily="34" charset="0"/>
                        </a:rPr>
                        <a:t>25</a:t>
                      </a:r>
                    </a:p>
                  </a:txBody>
                  <a:tcPr/>
                </a:tc>
                <a:tc>
                  <a:txBody>
                    <a:bodyPr/>
                    <a:lstStyle/>
                    <a:p>
                      <a:pPr algn="ctr"/>
                      <a:r>
                        <a:rPr lang="es-EC" sz="2800" kern="1200">
                          <a:solidFill>
                            <a:schemeClr val="tx1"/>
                          </a:solidFill>
                          <a:latin typeface="Arial" panose="020B0604020202020204" pitchFamily="34" charset="0"/>
                          <a:ea typeface="+mn-ea"/>
                          <a:cs typeface="Arial" panose="020B0604020202020204" pitchFamily="34" charset="0"/>
                        </a:rPr>
                        <a:t>40</a:t>
                      </a:r>
                    </a:p>
                  </a:txBody>
                  <a:tcPr/>
                </a:tc>
                <a:tc>
                  <a:txBody>
                    <a:bodyPr/>
                    <a:lstStyle/>
                    <a:p>
                      <a:pPr algn="ctr"/>
                      <a:r>
                        <a:rPr lang="es-EC" sz="2800" kern="1200" dirty="0">
                          <a:solidFill>
                            <a:schemeClr val="tx1"/>
                          </a:solidFill>
                          <a:latin typeface="Arial" panose="020B0604020202020204" pitchFamily="34" charset="0"/>
                          <a:ea typeface="+mn-ea"/>
                          <a:cs typeface="Arial" panose="020B0604020202020204" pitchFamily="34" charset="0"/>
                        </a:rPr>
                        <a:t>60</a:t>
                      </a:r>
                    </a:p>
                  </a:txBody>
                  <a:tcPr/>
                </a:tc>
                <a:extLst>
                  <a:ext uri="{0D108BD9-81ED-4DB2-BD59-A6C34878D82A}">
                    <a16:rowId xmlns:a16="http://schemas.microsoft.com/office/drawing/2014/main" val="1751354527"/>
                  </a:ext>
                </a:extLst>
              </a:tr>
            </a:tbl>
          </a:graphicData>
        </a:graphic>
      </p:graphicFrame>
      <p:sp>
        <p:nvSpPr>
          <p:cNvPr id="13" name="Abrir llave 10">
            <a:extLst>
              <a:ext uri="{FF2B5EF4-FFF2-40B4-BE49-F238E27FC236}">
                <a16:creationId xmlns:a16="http://schemas.microsoft.com/office/drawing/2014/main" id="{E3979C87-463A-91AC-EBF9-585C9FD6594B}"/>
              </a:ext>
            </a:extLst>
          </p:cNvPr>
          <p:cNvSpPr/>
          <p:nvPr/>
        </p:nvSpPr>
        <p:spPr>
          <a:xfrm rot="5400000">
            <a:off x="6038767" y="2466055"/>
            <a:ext cx="173420" cy="1484752"/>
          </a:xfrm>
          <a:prstGeom prst="leftBrace">
            <a:avLst/>
          </a:prstGeom>
          <a:ln w="5080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C" dirty="0"/>
          </a:p>
        </p:txBody>
      </p:sp>
    </p:spTree>
    <p:extLst>
      <p:ext uri="{BB962C8B-B14F-4D97-AF65-F5344CB8AC3E}">
        <p14:creationId xmlns:p14="http://schemas.microsoft.com/office/powerpoint/2010/main" val="3710243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 calcmode="lin" valueType="num">
                                      <p:cBhvr additive="base">
                                        <p:cTn id="17" dur="500" fill="hold"/>
                                        <p:tgtEl>
                                          <p:spTgt spid="13"/>
                                        </p:tgtEl>
                                        <p:attrNameLst>
                                          <p:attrName>ppt_x</p:attrName>
                                        </p:attrNameLst>
                                      </p:cBhvr>
                                      <p:tavLst>
                                        <p:tav tm="0">
                                          <p:val>
                                            <p:strVal val="#ppt_x"/>
                                          </p:val>
                                        </p:tav>
                                        <p:tav tm="100000">
                                          <p:val>
                                            <p:strVal val="#ppt_x"/>
                                          </p:val>
                                        </p:tav>
                                      </p:tavLst>
                                    </p:anim>
                                    <p:anim calcmode="lin" valueType="num">
                                      <p:cBhvr additive="base">
                                        <p:cTn id="1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11" grpId="0"/>
      <p:bldP spid="13"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868527-0A7C-5BA6-7AF5-C9E682B348D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3CABB84-5656-D1CD-FFC8-3DBFD93EB93D}"/>
              </a:ext>
            </a:extLst>
          </p:cNvPr>
          <p:cNvSpPr>
            <a:spLocks noGrp="1"/>
          </p:cNvSpPr>
          <p:nvPr>
            <p:ph type="title"/>
          </p:nvPr>
        </p:nvSpPr>
        <p:spPr/>
        <p:txBody>
          <a:bodyPr/>
          <a:lstStyle/>
          <a:p>
            <a:r>
              <a:rPr lang="es-ES" sz="4800" b="0" i="0" u="none" strike="noStrike" baseline="0" dirty="0">
                <a:latin typeface="CIDFont+F1"/>
              </a:rPr>
              <a:t>CAPÍTULO 1. Fundamentos de Estructuras de Datos y Algoritmos</a:t>
            </a:r>
            <a:endParaRPr lang="en-US" dirty="0"/>
          </a:p>
        </p:txBody>
      </p:sp>
      <p:sp>
        <p:nvSpPr>
          <p:cNvPr id="3" name="Content Placeholder 2">
            <a:extLst>
              <a:ext uri="{FF2B5EF4-FFF2-40B4-BE49-F238E27FC236}">
                <a16:creationId xmlns:a16="http://schemas.microsoft.com/office/drawing/2014/main" id="{C16D9CE8-6C8D-C691-2FAD-6CEB449B9487}"/>
              </a:ext>
            </a:extLst>
          </p:cNvPr>
          <p:cNvSpPr>
            <a:spLocks noGrp="1"/>
          </p:cNvSpPr>
          <p:nvPr>
            <p:ph idx="1"/>
          </p:nvPr>
        </p:nvSpPr>
        <p:spPr/>
        <p:txBody>
          <a:bodyPr>
            <a:normAutofit/>
          </a:bodyPr>
          <a:lstStyle/>
          <a:p>
            <a:r>
              <a:rPr lang="es-ES" dirty="0"/>
              <a:t>1.6 Búsqueda lineal y búsqueda binaria</a:t>
            </a:r>
          </a:p>
          <a:p>
            <a:pPr marL="285750" indent="-285750" algn="just">
              <a:buFont typeface="Wingdings" panose="05000000000000000000" pitchFamily="2" charset="2"/>
              <a:buChar char="ü"/>
            </a:pPr>
            <a:r>
              <a:rPr lang="es-ES" dirty="0"/>
              <a:t>Búsqueda binaria</a:t>
            </a:r>
          </a:p>
          <a:p>
            <a:pPr marL="742950" lvl="1" indent="-285750" algn="just">
              <a:buFont typeface="Wingdings" panose="05000000000000000000" pitchFamily="2" charset="2"/>
              <a:buChar char="ü"/>
            </a:pPr>
            <a:r>
              <a:rPr lang="en-US" dirty="0" err="1">
                <a:solidFill>
                  <a:srgbClr val="404040"/>
                </a:solidFill>
                <a:latin typeface="Trebuchet MS" panose="020B0603020202020204" pitchFamily="34" charset="0"/>
              </a:rPr>
              <a:t>Ejemplo</a:t>
            </a:r>
            <a:r>
              <a:rPr lang="en-US" dirty="0">
                <a:solidFill>
                  <a:srgbClr val="404040"/>
                </a:solidFill>
                <a:latin typeface="Trebuchet MS" panose="020B0603020202020204" pitchFamily="34" charset="0"/>
              </a:rPr>
              <a:t>.</a:t>
            </a:r>
          </a:p>
          <a:p>
            <a:pPr marL="742950" lvl="1" indent="-285750" algn="just">
              <a:buFont typeface="Wingdings" panose="05000000000000000000" pitchFamily="2" charset="2"/>
              <a:buChar char="ü"/>
            </a:pPr>
            <a:r>
              <a:rPr lang="es-EC" dirty="0">
                <a:solidFill>
                  <a:srgbClr val="404040"/>
                </a:solidFill>
                <a:latin typeface="Trebuchet MS" panose="020B0603020202020204" pitchFamily="34" charset="0"/>
              </a:rPr>
              <a:t>Buscar en </a:t>
            </a:r>
            <a:r>
              <a:rPr lang="es-EC" dirty="0" err="1">
                <a:solidFill>
                  <a:srgbClr val="404040"/>
                </a:solidFill>
                <a:latin typeface="Trebuchet MS" panose="020B0603020202020204" pitchFamily="34" charset="0"/>
              </a:rPr>
              <a:t>sublista</a:t>
            </a:r>
            <a:r>
              <a:rPr lang="es-EC" dirty="0">
                <a:solidFill>
                  <a:srgbClr val="404040"/>
                </a:solidFill>
                <a:latin typeface="Trebuchet MS" panose="020B0603020202020204" pitchFamily="34" charset="0"/>
              </a:rPr>
              <a:t> derecha:</a:t>
            </a:r>
          </a:p>
          <a:p>
            <a:pPr marL="457200" lvl="1" indent="0" algn="just">
              <a:buNone/>
            </a:pPr>
            <a:endParaRPr lang="es-EC" dirty="0">
              <a:solidFill>
                <a:srgbClr val="404040"/>
              </a:solidFill>
              <a:latin typeface="Trebuchet MS" panose="020B0603020202020204" pitchFamily="34" charset="0"/>
            </a:endParaRPr>
          </a:p>
          <a:p>
            <a:endParaRPr lang="en-US" dirty="0"/>
          </a:p>
        </p:txBody>
      </p:sp>
      <p:sp>
        <p:nvSpPr>
          <p:cNvPr id="4" name="Flecha: a la derecha 7">
            <a:extLst>
              <a:ext uri="{FF2B5EF4-FFF2-40B4-BE49-F238E27FC236}">
                <a16:creationId xmlns:a16="http://schemas.microsoft.com/office/drawing/2014/main" id="{76074A0C-EEAB-FCAD-A5B8-86BE4B8973CA}"/>
              </a:ext>
            </a:extLst>
          </p:cNvPr>
          <p:cNvSpPr/>
          <p:nvPr/>
        </p:nvSpPr>
        <p:spPr>
          <a:xfrm rot="16200000">
            <a:off x="3779597" y="4868580"/>
            <a:ext cx="1065555" cy="56949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C"/>
          </a:p>
        </p:txBody>
      </p:sp>
      <p:sp>
        <p:nvSpPr>
          <p:cNvPr id="5" name="Rectángulo 8">
            <a:extLst>
              <a:ext uri="{FF2B5EF4-FFF2-40B4-BE49-F238E27FC236}">
                <a16:creationId xmlns:a16="http://schemas.microsoft.com/office/drawing/2014/main" id="{D2167D7B-F2C6-9C49-615A-09270FB2EEA9}"/>
              </a:ext>
            </a:extLst>
          </p:cNvPr>
          <p:cNvSpPr/>
          <p:nvPr/>
        </p:nvSpPr>
        <p:spPr>
          <a:xfrm>
            <a:off x="3559604" y="5829848"/>
            <a:ext cx="1505540" cy="584775"/>
          </a:xfrm>
          <a:prstGeom prst="rect">
            <a:avLst/>
          </a:prstGeom>
        </p:spPr>
        <p:txBody>
          <a:bodyPr wrap="none">
            <a:spAutoFit/>
          </a:bodyPr>
          <a:lstStyle/>
          <a:p>
            <a:pPr algn="just"/>
            <a:r>
              <a:rPr lang="es-EC" sz="3200">
                <a:latin typeface="Arial" panose="020B0604020202020204" pitchFamily="34" charset="0"/>
                <a:cs typeface="Arial" panose="020B0604020202020204" pitchFamily="34" charset="0"/>
              </a:rPr>
              <a:t>Central</a:t>
            </a:r>
          </a:p>
        </p:txBody>
      </p:sp>
      <mc:AlternateContent xmlns:mc="http://schemas.openxmlformats.org/markup-compatibility/2006" xmlns:a14="http://schemas.microsoft.com/office/drawing/2010/main">
        <mc:Choice Requires="a14">
          <p:sp>
            <p:nvSpPr>
              <p:cNvPr id="8" name="CuadroTexto 9">
                <a:extLst>
                  <a:ext uri="{FF2B5EF4-FFF2-40B4-BE49-F238E27FC236}">
                    <a16:creationId xmlns:a16="http://schemas.microsoft.com/office/drawing/2014/main" id="{325E8383-5A2A-D468-235B-827EE7300732}"/>
                  </a:ext>
                </a:extLst>
              </p:cNvPr>
              <p:cNvSpPr txBox="1"/>
              <p:nvPr/>
            </p:nvSpPr>
            <p:spPr>
              <a:xfrm>
                <a:off x="6189785" y="4629209"/>
                <a:ext cx="3641831" cy="5241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EC" b="0" i="1" smtClean="0">
                          <a:latin typeface="Cambria Math" panose="02040503050406030204" pitchFamily="18" charset="0"/>
                        </a:rPr>
                        <m:t>𝑐𝑒𝑛𝑡𝑟𝑎𝑙</m:t>
                      </m:r>
                      <m:r>
                        <a:rPr lang="es-EC" b="0" i="1" smtClean="0">
                          <a:latin typeface="Cambria Math" panose="02040503050406030204" pitchFamily="18" charset="0"/>
                        </a:rPr>
                        <m:t>=</m:t>
                      </m:r>
                      <m:f>
                        <m:fPr>
                          <m:ctrlPr>
                            <a:rPr lang="es-EC" b="0" i="1" smtClean="0">
                              <a:latin typeface="Cambria Math" panose="02040503050406030204" pitchFamily="18" charset="0"/>
                            </a:rPr>
                          </m:ctrlPr>
                        </m:fPr>
                        <m:num>
                          <m:r>
                            <a:rPr lang="es-EC" b="0" i="1" smtClean="0">
                              <a:latin typeface="Cambria Math" panose="02040503050406030204" pitchFamily="18" charset="0"/>
                            </a:rPr>
                            <m:t>𝑏𝑎𝑗𝑜</m:t>
                          </m:r>
                          <m:r>
                            <a:rPr lang="es-EC" b="0" i="1" smtClean="0">
                              <a:latin typeface="Cambria Math" panose="02040503050406030204" pitchFamily="18" charset="0"/>
                            </a:rPr>
                            <m:t>+</m:t>
                          </m:r>
                          <m:r>
                            <a:rPr lang="es-EC" b="0" i="1" smtClean="0">
                              <a:latin typeface="Cambria Math" panose="02040503050406030204" pitchFamily="18" charset="0"/>
                            </a:rPr>
                            <m:t>𝑎𝑙𝑡𝑜</m:t>
                          </m:r>
                        </m:num>
                        <m:den>
                          <m:r>
                            <a:rPr lang="es-EC" b="0" i="1" smtClean="0">
                              <a:latin typeface="Cambria Math" panose="02040503050406030204" pitchFamily="18" charset="0"/>
                            </a:rPr>
                            <m:t>2</m:t>
                          </m:r>
                        </m:den>
                      </m:f>
                      <m:r>
                        <a:rPr lang="es-EC" b="0" i="1" smtClean="0">
                          <a:latin typeface="Cambria Math" panose="02040503050406030204" pitchFamily="18" charset="0"/>
                        </a:rPr>
                        <m:t> = </m:t>
                      </m:r>
                      <m:f>
                        <m:fPr>
                          <m:ctrlPr>
                            <a:rPr lang="es-EC" b="0" i="1" smtClean="0">
                              <a:latin typeface="Cambria Math" panose="02040503050406030204" pitchFamily="18" charset="0"/>
                            </a:rPr>
                          </m:ctrlPr>
                        </m:fPr>
                        <m:num>
                          <m:r>
                            <a:rPr lang="es-EC" b="0" i="1" smtClean="0">
                              <a:latin typeface="Cambria Math" panose="02040503050406030204" pitchFamily="18" charset="0"/>
                            </a:rPr>
                            <m:t>7+8</m:t>
                          </m:r>
                        </m:num>
                        <m:den>
                          <m:r>
                            <a:rPr lang="es-EC" b="0" i="1" smtClean="0">
                              <a:latin typeface="Cambria Math" panose="02040503050406030204" pitchFamily="18" charset="0"/>
                            </a:rPr>
                            <m:t>2</m:t>
                          </m:r>
                        </m:den>
                      </m:f>
                      <m:r>
                        <a:rPr lang="es-EC" b="0" i="1" smtClean="0">
                          <a:latin typeface="Cambria Math" panose="02040503050406030204" pitchFamily="18" charset="0"/>
                        </a:rPr>
                        <m:t>=7</m:t>
                      </m:r>
                    </m:oMath>
                  </m:oMathPara>
                </a14:m>
                <a:endParaRPr lang="es-EC" dirty="0"/>
              </a:p>
            </p:txBody>
          </p:sp>
        </mc:Choice>
        <mc:Fallback xmlns="">
          <p:sp>
            <p:nvSpPr>
              <p:cNvPr id="8" name="CuadroTexto 9">
                <a:extLst>
                  <a:ext uri="{FF2B5EF4-FFF2-40B4-BE49-F238E27FC236}">
                    <a16:creationId xmlns:a16="http://schemas.microsoft.com/office/drawing/2014/main" id="{325E8383-5A2A-D468-235B-827EE7300732}"/>
                  </a:ext>
                </a:extLst>
              </p:cNvPr>
              <p:cNvSpPr txBox="1">
                <a:spLocks noRot="1" noChangeAspect="1" noMove="1" noResize="1" noEditPoints="1" noAdjustHandles="1" noChangeArrowheads="1" noChangeShapeType="1" noTextEdit="1"/>
              </p:cNvSpPr>
              <p:nvPr/>
            </p:nvSpPr>
            <p:spPr>
              <a:xfrm>
                <a:off x="6189785" y="4629209"/>
                <a:ext cx="3641831" cy="524118"/>
              </a:xfrm>
              <a:prstGeom prst="rect">
                <a:avLst/>
              </a:prstGeom>
              <a:blipFill>
                <a:blip r:embed="rId2"/>
                <a:stretch>
                  <a:fillRect/>
                </a:stretch>
              </a:blipFill>
            </p:spPr>
            <p:txBody>
              <a:bodyPr/>
              <a:lstStyle/>
              <a:p>
                <a:r>
                  <a:rPr lang="en-US">
                    <a:noFill/>
                  </a:rPr>
                  <a:t> </a:t>
                </a:r>
              </a:p>
            </p:txBody>
          </p:sp>
        </mc:Fallback>
      </mc:AlternateContent>
      <p:graphicFrame>
        <p:nvGraphicFramePr>
          <p:cNvPr id="9" name="Tabla 2">
            <a:extLst>
              <a:ext uri="{FF2B5EF4-FFF2-40B4-BE49-F238E27FC236}">
                <a16:creationId xmlns:a16="http://schemas.microsoft.com/office/drawing/2014/main" id="{25AD98AA-DE5C-7460-0C8A-F60CDC515D65}"/>
              </a:ext>
            </a:extLst>
          </p:cNvPr>
          <p:cNvGraphicFramePr>
            <a:graphicFrameLocks noGrp="1"/>
          </p:cNvGraphicFramePr>
          <p:nvPr>
            <p:extLst>
              <p:ext uri="{D42A27DB-BD31-4B8C-83A1-F6EECF244321}">
                <p14:modId xmlns:p14="http://schemas.microsoft.com/office/powerpoint/2010/main" val="2596753968"/>
              </p:ext>
            </p:extLst>
          </p:nvPr>
        </p:nvGraphicFramePr>
        <p:xfrm>
          <a:off x="3885529" y="3360230"/>
          <a:ext cx="1604210" cy="1170926"/>
        </p:xfrm>
        <a:graphic>
          <a:graphicData uri="http://schemas.openxmlformats.org/drawingml/2006/table">
            <a:tbl>
              <a:tblPr firstRow="1" bandRow="1">
                <a:tableStyleId>{5940675A-B579-460E-94D1-54222C63F5DA}</a:tableStyleId>
              </a:tblPr>
              <a:tblGrid>
                <a:gridCol w="802105">
                  <a:extLst>
                    <a:ext uri="{9D8B030D-6E8A-4147-A177-3AD203B41FA5}">
                      <a16:colId xmlns:a16="http://schemas.microsoft.com/office/drawing/2014/main" val="2696572872"/>
                    </a:ext>
                  </a:extLst>
                </a:gridCol>
                <a:gridCol w="802105">
                  <a:extLst>
                    <a:ext uri="{9D8B030D-6E8A-4147-A177-3AD203B41FA5}">
                      <a16:colId xmlns:a16="http://schemas.microsoft.com/office/drawing/2014/main" val="77827271"/>
                    </a:ext>
                  </a:extLst>
                </a:gridCol>
              </a:tblGrid>
              <a:tr h="652766">
                <a:tc>
                  <a:txBody>
                    <a:bodyPr/>
                    <a:lstStyle/>
                    <a:p>
                      <a:pPr algn="ctr"/>
                      <a:r>
                        <a:rPr lang="pt-BR" sz="2800" kern="1200" dirty="0">
                          <a:solidFill>
                            <a:schemeClr val="tx1"/>
                          </a:solidFill>
                          <a:latin typeface="Arial" panose="020B0604020202020204" pitchFamily="34" charset="0"/>
                          <a:ea typeface="+mn-ea"/>
                          <a:cs typeface="Arial" panose="020B0604020202020204" pitchFamily="34" charset="0"/>
                        </a:rPr>
                        <a:t>a[7] </a:t>
                      </a:r>
                      <a:endParaRPr lang="es-EC" sz="2800"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lang="pt-BR" sz="2800" kern="1200" dirty="0">
                          <a:solidFill>
                            <a:schemeClr val="tx1"/>
                          </a:solidFill>
                          <a:latin typeface="Arial" panose="020B0604020202020204" pitchFamily="34" charset="0"/>
                          <a:ea typeface="+mn-ea"/>
                          <a:cs typeface="Arial" panose="020B0604020202020204" pitchFamily="34" charset="0"/>
                        </a:rPr>
                        <a:t>a[8]</a:t>
                      </a:r>
                      <a:endParaRPr lang="es-EC" sz="280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79553387"/>
                  </a:ext>
                </a:extLst>
              </a:tr>
              <a:tr h="357968">
                <a:tc>
                  <a:txBody>
                    <a:bodyPr/>
                    <a:lstStyle/>
                    <a:p>
                      <a:pPr algn="ctr"/>
                      <a:r>
                        <a:rPr lang="es-EC" sz="2800" kern="1200" dirty="0">
                          <a:solidFill>
                            <a:schemeClr val="tx1"/>
                          </a:solidFill>
                          <a:latin typeface="Arial" panose="020B0604020202020204" pitchFamily="34" charset="0"/>
                          <a:ea typeface="+mn-ea"/>
                          <a:cs typeface="Arial" panose="020B0604020202020204" pitchFamily="34" charset="0"/>
                        </a:rPr>
                        <a:t>40</a:t>
                      </a:r>
                    </a:p>
                  </a:txBody>
                  <a:tcPr/>
                </a:tc>
                <a:tc>
                  <a:txBody>
                    <a:bodyPr/>
                    <a:lstStyle/>
                    <a:p>
                      <a:pPr algn="ctr"/>
                      <a:r>
                        <a:rPr lang="es-EC" sz="2800" kern="1200" dirty="0">
                          <a:solidFill>
                            <a:schemeClr val="tx1"/>
                          </a:solidFill>
                          <a:latin typeface="Arial" panose="020B0604020202020204" pitchFamily="34" charset="0"/>
                          <a:ea typeface="+mn-ea"/>
                          <a:cs typeface="Arial" panose="020B0604020202020204" pitchFamily="34" charset="0"/>
                        </a:rPr>
                        <a:t>60</a:t>
                      </a:r>
                    </a:p>
                  </a:txBody>
                  <a:tcPr/>
                </a:tc>
                <a:extLst>
                  <a:ext uri="{0D108BD9-81ED-4DB2-BD59-A6C34878D82A}">
                    <a16:rowId xmlns:a16="http://schemas.microsoft.com/office/drawing/2014/main" val="1751354527"/>
                  </a:ext>
                </a:extLst>
              </a:tr>
            </a:tbl>
          </a:graphicData>
        </a:graphic>
      </p:graphicFrame>
      <p:sp>
        <p:nvSpPr>
          <p:cNvPr id="10" name="Rectángulo 10">
            <a:extLst>
              <a:ext uri="{FF2B5EF4-FFF2-40B4-BE49-F238E27FC236}">
                <a16:creationId xmlns:a16="http://schemas.microsoft.com/office/drawing/2014/main" id="{FBE7DCB3-53B0-DC09-326B-9FB85FDFC9EB}"/>
              </a:ext>
            </a:extLst>
          </p:cNvPr>
          <p:cNvSpPr/>
          <p:nvPr/>
        </p:nvSpPr>
        <p:spPr>
          <a:xfrm>
            <a:off x="5721061" y="5601661"/>
            <a:ext cx="4860567" cy="646331"/>
          </a:xfrm>
          <a:prstGeom prst="rect">
            <a:avLst/>
          </a:prstGeom>
        </p:spPr>
        <p:txBody>
          <a:bodyPr wrap="square">
            <a:spAutoFit/>
          </a:bodyPr>
          <a:lstStyle/>
          <a:p>
            <a:pPr algn="just"/>
            <a:r>
              <a:rPr lang="es-EC" dirty="0">
                <a:solidFill>
                  <a:srgbClr val="404040"/>
                </a:solidFill>
                <a:latin typeface="Trebuchet MS" panose="020B0603020202020204" pitchFamily="34" charset="0"/>
              </a:rPr>
              <a:t>En a[7] está el valor 40, por tanto “Búsqueda con éxito”</a:t>
            </a:r>
          </a:p>
        </p:txBody>
      </p:sp>
    </p:spTree>
    <p:extLst>
      <p:ext uri="{BB962C8B-B14F-4D97-AF65-F5344CB8AC3E}">
        <p14:creationId xmlns:p14="http://schemas.microsoft.com/office/powerpoint/2010/main" val="2767040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8" grpId="0"/>
      <p:bldP spid="10"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C3971B-EF57-3522-8D86-F11E2E90475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F0C0B5F-6160-D16F-3377-C3F31A3385A4}"/>
              </a:ext>
            </a:extLst>
          </p:cNvPr>
          <p:cNvSpPr>
            <a:spLocks noGrp="1"/>
          </p:cNvSpPr>
          <p:nvPr>
            <p:ph type="title"/>
          </p:nvPr>
        </p:nvSpPr>
        <p:spPr/>
        <p:txBody>
          <a:bodyPr/>
          <a:lstStyle/>
          <a:p>
            <a:r>
              <a:rPr lang="es-ES" sz="4800" b="0" i="0" u="none" strike="noStrike" baseline="0" dirty="0">
                <a:latin typeface="CIDFont+F1"/>
              </a:rPr>
              <a:t>CAPÍTULO 1. Fundamentos de Estructuras de Datos y Algoritmos</a:t>
            </a:r>
            <a:endParaRPr lang="en-US" dirty="0"/>
          </a:p>
        </p:txBody>
      </p:sp>
      <p:sp>
        <p:nvSpPr>
          <p:cNvPr id="3" name="Content Placeholder 2">
            <a:extLst>
              <a:ext uri="{FF2B5EF4-FFF2-40B4-BE49-F238E27FC236}">
                <a16:creationId xmlns:a16="http://schemas.microsoft.com/office/drawing/2014/main" id="{1AC595F8-BB91-5CE7-2A94-82C0FF57CF70}"/>
              </a:ext>
            </a:extLst>
          </p:cNvPr>
          <p:cNvSpPr>
            <a:spLocks noGrp="1"/>
          </p:cNvSpPr>
          <p:nvPr>
            <p:ph idx="1"/>
          </p:nvPr>
        </p:nvSpPr>
        <p:spPr/>
        <p:txBody>
          <a:bodyPr>
            <a:normAutofit lnSpcReduction="10000"/>
          </a:bodyPr>
          <a:lstStyle/>
          <a:p>
            <a:r>
              <a:rPr lang="es-ES" dirty="0"/>
              <a:t>1.6 Búsqueda lineal y búsqueda binaria</a:t>
            </a:r>
          </a:p>
          <a:p>
            <a:pPr marL="285750" indent="-285750" algn="just">
              <a:buFont typeface="Wingdings" panose="05000000000000000000" pitchFamily="2" charset="2"/>
              <a:buChar char="ü"/>
            </a:pPr>
            <a:r>
              <a:rPr lang="es-ES" dirty="0"/>
              <a:t>Búsqueda binaria</a:t>
            </a:r>
          </a:p>
          <a:p>
            <a:pPr marL="742950" lvl="1" indent="-285750" algn="just">
              <a:buFont typeface="Wingdings" panose="05000000000000000000" pitchFamily="2" charset="2"/>
              <a:buChar char="ü"/>
            </a:pPr>
            <a:r>
              <a:rPr lang="en-US" dirty="0" err="1">
                <a:solidFill>
                  <a:srgbClr val="404040"/>
                </a:solidFill>
                <a:latin typeface="Trebuchet MS" panose="020B0603020202020204" pitchFamily="34" charset="0"/>
              </a:rPr>
              <a:t>Lógica</a:t>
            </a:r>
            <a:r>
              <a:rPr lang="en-US" dirty="0">
                <a:solidFill>
                  <a:srgbClr val="404040"/>
                </a:solidFill>
                <a:latin typeface="Trebuchet MS" panose="020B0603020202020204" pitchFamily="34" charset="0"/>
              </a:rPr>
              <a:t> de </a:t>
            </a:r>
            <a:r>
              <a:rPr lang="en-US" dirty="0" err="1">
                <a:solidFill>
                  <a:srgbClr val="404040"/>
                </a:solidFill>
                <a:latin typeface="Trebuchet MS" panose="020B0603020202020204" pitchFamily="34" charset="0"/>
              </a:rPr>
              <a:t>implementación</a:t>
            </a:r>
            <a:endParaRPr lang="en-US" dirty="0">
              <a:solidFill>
                <a:srgbClr val="404040"/>
              </a:solidFill>
              <a:latin typeface="Trebuchet MS" panose="020B0603020202020204" pitchFamily="34" charset="0"/>
            </a:endParaRPr>
          </a:p>
          <a:p>
            <a:pPr marL="742950" lvl="1" indent="-285750" algn="just">
              <a:buFont typeface="Wingdings" panose="05000000000000000000" pitchFamily="2" charset="2"/>
              <a:buChar char="ü"/>
            </a:pPr>
            <a:r>
              <a:rPr lang="es-EC" dirty="0">
                <a:solidFill>
                  <a:srgbClr val="404040"/>
                </a:solidFill>
                <a:latin typeface="Trebuchet MS" panose="020B0603020202020204" pitchFamily="34" charset="0"/>
              </a:rPr>
              <a:t>El mejor caso se presenta cuando una coincidencia se encuentra en el punto central de la lista. </a:t>
            </a:r>
          </a:p>
          <a:p>
            <a:pPr marL="742950" lvl="1" indent="-285750" algn="just">
              <a:buFont typeface="Wingdings" panose="05000000000000000000" pitchFamily="2" charset="2"/>
              <a:buChar char="ü"/>
            </a:pPr>
            <a:r>
              <a:rPr lang="es-EC" dirty="0">
                <a:solidFill>
                  <a:srgbClr val="404040"/>
                </a:solidFill>
                <a:latin typeface="Trebuchet MS" panose="020B0603020202020204" pitchFamily="34" charset="0"/>
              </a:rPr>
              <a:t>La complejidad del peor caso se produce cuando el elemento no está en la lista o el elemento se encuentra en la última comparación.</a:t>
            </a:r>
          </a:p>
          <a:p>
            <a:pPr marL="742950" lvl="1" indent="-285750" algn="just">
              <a:buFont typeface="Wingdings" panose="05000000000000000000" pitchFamily="2" charset="2"/>
              <a:buChar char="ü"/>
            </a:pPr>
            <a:r>
              <a:rPr lang="es-EC" dirty="0">
                <a:solidFill>
                  <a:srgbClr val="404040"/>
                </a:solidFill>
                <a:latin typeface="Trebuchet MS" panose="020B0603020202020204" pitchFamily="34" charset="0"/>
              </a:rPr>
              <a:t>El peor caso se produce cuando se debe continuar la búsqueda y llegar a una </a:t>
            </a:r>
            <a:r>
              <a:rPr lang="es-EC" dirty="0" err="1">
                <a:solidFill>
                  <a:srgbClr val="404040"/>
                </a:solidFill>
                <a:latin typeface="Trebuchet MS" panose="020B0603020202020204" pitchFamily="34" charset="0"/>
              </a:rPr>
              <a:t>sublista</a:t>
            </a:r>
            <a:r>
              <a:rPr lang="es-EC" dirty="0">
                <a:solidFill>
                  <a:srgbClr val="404040"/>
                </a:solidFill>
                <a:latin typeface="Trebuchet MS" panose="020B0603020202020204" pitchFamily="34" charset="0"/>
              </a:rPr>
              <a:t> de longitud 1.</a:t>
            </a:r>
          </a:p>
          <a:p>
            <a:pPr marL="742950" lvl="1" indent="-285750" algn="just">
              <a:buFont typeface="Wingdings" panose="05000000000000000000" pitchFamily="2" charset="2"/>
              <a:buChar char="ü"/>
            </a:pPr>
            <a:r>
              <a:rPr lang="es-EC" dirty="0">
                <a:solidFill>
                  <a:srgbClr val="404040"/>
                </a:solidFill>
                <a:latin typeface="Trebuchet MS" panose="020B0603020202020204" pitchFamily="34" charset="0"/>
              </a:rPr>
              <a:t>Cada iteración que falla debe continuar disminuyendo la longitud de la </a:t>
            </a:r>
            <a:r>
              <a:rPr lang="es-EC" dirty="0" err="1">
                <a:solidFill>
                  <a:srgbClr val="404040"/>
                </a:solidFill>
                <a:latin typeface="Trebuchet MS" panose="020B0603020202020204" pitchFamily="34" charset="0"/>
              </a:rPr>
              <a:t>sublista</a:t>
            </a:r>
            <a:r>
              <a:rPr lang="es-EC" dirty="0">
                <a:solidFill>
                  <a:srgbClr val="404040"/>
                </a:solidFill>
                <a:latin typeface="Trebuchet MS" panose="020B0603020202020204" pitchFamily="34" charset="0"/>
              </a:rPr>
              <a:t> por un factor de 2. El tamaño de las </a:t>
            </a:r>
            <a:r>
              <a:rPr lang="es-EC" dirty="0" err="1">
                <a:solidFill>
                  <a:srgbClr val="404040"/>
                </a:solidFill>
                <a:latin typeface="Trebuchet MS" panose="020B0603020202020204" pitchFamily="34" charset="0"/>
              </a:rPr>
              <a:t>sublistas</a:t>
            </a:r>
            <a:r>
              <a:rPr lang="es-EC" dirty="0">
                <a:solidFill>
                  <a:srgbClr val="404040"/>
                </a:solidFill>
                <a:latin typeface="Trebuchet MS" panose="020B0603020202020204" pitchFamily="34" charset="0"/>
              </a:rPr>
              <a:t> es:</a:t>
            </a:r>
          </a:p>
          <a:p>
            <a:pPr algn="just"/>
            <a:endParaRPr lang="es-EC" dirty="0">
              <a:solidFill>
                <a:srgbClr val="404040"/>
              </a:solidFill>
              <a:latin typeface="Trebuchet MS" panose="020B0603020202020204" pitchFamily="34" charset="0"/>
            </a:endParaRPr>
          </a:p>
          <a:p>
            <a:pPr algn="ctr"/>
            <a:r>
              <a:rPr lang="pt-BR" dirty="0">
                <a:solidFill>
                  <a:srgbClr val="404040"/>
                </a:solidFill>
                <a:latin typeface="Trebuchet MS" panose="020B0603020202020204" pitchFamily="34" charset="0"/>
              </a:rPr>
              <a:t>n  n/2  n/4  n/8  ...  1</a:t>
            </a:r>
            <a:endParaRPr lang="es-EC" dirty="0">
              <a:solidFill>
                <a:srgbClr val="404040"/>
              </a:solidFill>
              <a:latin typeface="Trebuchet MS" panose="020B0603020202020204" pitchFamily="34" charset="0"/>
            </a:endParaRPr>
          </a:p>
          <a:p>
            <a:endParaRPr lang="en-US" dirty="0"/>
          </a:p>
        </p:txBody>
      </p:sp>
    </p:spTree>
    <p:extLst>
      <p:ext uri="{BB962C8B-B14F-4D97-AF65-F5344CB8AC3E}">
        <p14:creationId xmlns:p14="http://schemas.microsoft.com/office/powerpoint/2010/main" val="3894778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62C80D-9466-DD21-6D9C-03147724334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053CAC4-62F2-2089-19E9-847E71399805}"/>
              </a:ext>
            </a:extLst>
          </p:cNvPr>
          <p:cNvSpPr>
            <a:spLocks noGrp="1"/>
          </p:cNvSpPr>
          <p:nvPr>
            <p:ph type="title"/>
          </p:nvPr>
        </p:nvSpPr>
        <p:spPr/>
        <p:txBody>
          <a:bodyPr/>
          <a:lstStyle/>
          <a:p>
            <a:r>
              <a:rPr lang="es-ES" sz="4800" b="0" i="0" u="none" strike="noStrike" baseline="0" dirty="0">
                <a:latin typeface="CIDFont+F1"/>
              </a:rPr>
              <a:t>CAPÍTULO 1. Fundamentos de Estructuras de Datos y Algoritmos</a:t>
            </a:r>
            <a:endParaRPr lang="en-US" dirty="0"/>
          </a:p>
        </p:txBody>
      </p:sp>
      <p:sp>
        <p:nvSpPr>
          <p:cNvPr id="3" name="Content Placeholder 2">
            <a:extLst>
              <a:ext uri="{FF2B5EF4-FFF2-40B4-BE49-F238E27FC236}">
                <a16:creationId xmlns:a16="http://schemas.microsoft.com/office/drawing/2014/main" id="{33126207-6877-B531-0FBB-792702770DAF}"/>
              </a:ext>
            </a:extLst>
          </p:cNvPr>
          <p:cNvSpPr>
            <a:spLocks noGrp="1"/>
          </p:cNvSpPr>
          <p:nvPr>
            <p:ph idx="1"/>
          </p:nvPr>
        </p:nvSpPr>
        <p:spPr/>
        <p:txBody>
          <a:bodyPr>
            <a:normAutofit/>
          </a:bodyPr>
          <a:lstStyle/>
          <a:p>
            <a:r>
              <a:rPr lang="es-ES" dirty="0"/>
              <a:t>1.6 Búsqueda lineal y búsqueda binaria</a:t>
            </a:r>
          </a:p>
          <a:p>
            <a:endParaRPr lang="en-US" dirty="0"/>
          </a:p>
        </p:txBody>
      </p:sp>
      <p:pic>
        <p:nvPicPr>
          <p:cNvPr id="4" name="Picture 3" descr="Timeline&#10;&#10;Description automatically generated">
            <a:extLst>
              <a:ext uri="{FF2B5EF4-FFF2-40B4-BE49-F238E27FC236}">
                <a16:creationId xmlns:a16="http://schemas.microsoft.com/office/drawing/2014/main" id="{98E91ED9-B255-07DA-E9FB-CAC549B1EB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73754" y="2174911"/>
            <a:ext cx="6226369" cy="4150912"/>
          </a:xfrm>
          <a:prstGeom prst="rect">
            <a:avLst/>
          </a:prstGeom>
        </p:spPr>
      </p:pic>
    </p:spTree>
    <p:extLst>
      <p:ext uri="{BB962C8B-B14F-4D97-AF65-F5344CB8AC3E}">
        <p14:creationId xmlns:p14="http://schemas.microsoft.com/office/powerpoint/2010/main" val="25734040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F5908E-36CB-4AD1-1C89-38689D7AFF9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E14EACA-647A-140D-DCE2-BB128FCAD2D0}"/>
              </a:ext>
            </a:extLst>
          </p:cNvPr>
          <p:cNvSpPr>
            <a:spLocks noGrp="1"/>
          </p:cNvSpPr>
          <p:nvPr>
            <p:ph type="title"/>
          </p:nvPr>
        </p:nvSpPr>
        <p:spPr/>
        <p:txBody>
          <a:bodyPr/>
          <a:lstStyle/>
          <a:p>
            <a:r>
              <a:rPr lang="es-ES" sz="4800" b="0" i="0" u="none" strike="noStrike" baseline="0" dirty="0">
                <a:latin typeface="CIDFont+F1"/>
              </a:rPr>
              <a:t>CAPÍTULO 1. Fundamentos de Estructuras de Datos y Algoritmos</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6B55B73-1219-5E26-8FC0-CA1CF6D7DB7D}"/>
                  </a:ext>
                </a:extLst>
              </p:cNvPr>
              <p:cNvSpPr>
                <a:spLocks noGrp="1"/>
              </p:cNvSpPr>
              <p:nvPr>
                <p:ph idx="1"/>
              </p:nvPr>
            </p:nvSpPr>
            <p:spPr/>
            <p:txBody>
              <a:bodyPr>
                <a:normAutofit/>
              </a:bodyPr>
              <a:lstStyle/>
              <a:p>
                <a:r>
                  <a:rPr lang="es-ES" dirty="0"/>
                  <a:t>1.6 Búsqueda lineal y búsqueda binaria</a:t>
                </a:r>
              </a:p>
              <a:p>
                <a:pPr marL="285750" indent="-285750" algn="just">
                  <a:buFont typeface="Wingdings" panose="05000000000000000000" pitchFamily="2" charset="2"/>
                  <a:buChar char="ü"/>
                </a:pPr>
                <a:r>
                  <a:rPr lang="es-ES" b="1" dirty="0">
                    <a:solidFill>
                      <a:srgbClr val="404040"/>
                    </a:solidFill>
                    <a:latin typeface="Trebuchet MS" panose="020B0603020202020204" pitchFamily="34" charset="0"/>
                  </a:rPr>
                  <a:t>Comparación entre búsqueda binaria y secuencial</a:t>
                </a:r>
              </a:p>
              <a:p>
                <a:pPr marL="742950" lvl="1" indent="-285750" algn="just">
                  <a:buFont typeface="Wingdings" panose="05000000000000000000" pitchFamily="2" charset="2"/>
                  <a:buChar char="ü"/>
                </a:pPr>
                <a:r>
                  <a:rPr lang="es-EC" dirty="0">
                    <a:solidFill>
                      <a:srgbClr val="404040"/>
                    </a:solidFill>
                    <a:latin typeface="Trebuchet MS" panose="020B0603020202020204" pitchFamily="34" charset="0"/>
                  </a:rPr>
                  <a:t>La comparación en tiempo entre los algoritmos de búsqueda secuencial y binaria se va haciendo espectacular a medida que crece el tamaño de la lista de elementos</a:t>
                </a:r>
                <a:endParaRPr lang="en-US" dirty="0">
                  <a:solidFill>
                    <a:srgbClr val="404040"/>
                  </a:solidFill>
                  <a:latin typeface="Trebuchet MS" panose="020B0603020202020204" pitchFamily="34" charset="0"/>
                </a:endParaRPr>
              </a:p>
              <a:p>
                <a:pPr marL="742950" lvl="1" indent="-285750" algn="just">
                  <a:buFont typeface="Wingdings" panose="05000000000000000000" pitchFamily="2" charset="2"/>
                  <a:buChar char="ü"/>
                </a:pPr>
                <a:r>
                  <a:rPr lang="es-EC" dirty="0">
                    <a:solidFill>
                      <a:srgbClr val="404040"/>
                    </a:solidFill>
                    <a:latin typeface="Trebuchet MS" panose="020B0603020202020204" pitchFamily="34" charset="0"/>
                  </a:rPr>
                  <a:t>Hay que tener presente que, en el caso de la búsqueda secuencial, en el peor de los casos coincidirá el número de elementos examinados con el número de elementos de la lista.</a:t>
                </a:r>
              </a:p>
              <a:p>
                <a:pPr marL="742950" lvl="1" indent="-285750" algn="just">
                  <a:buFont typeface="Wingdings" panose="05000000000000000000" pitchFamily="2" charset="2"/>
                  <a:buChar char="ü"/>
                </a:pPr>
                <a:r>
                  <a:rPr lang="es-EC" dirty="0">
                    <a:solidFill>
                      <a:srgbClr val="404040"/>
                    </a:solidFill>
                    <a:latin typeface="Trebuchet MS" panose="020B0603020202020204" pitchFamily="34" charset="0"/>
                  </a:rPr>
                  <a:t>Sin embargo, en el caso de la búsqueda binaria, hay que tener presente, por ejemplo, que </a:t>
                </a:r>
                <a14:m>
                  <m:oMath xmlns:m="http://schemas.openxmlformats.org/officeDocument/2006/math">
                    <m:sSup>
                      <m:sSupPr>
                        <m:ctrlPr>
                          <a:rPr lang="es-EC" i="1">
                            <a:solidFill>
                              <a:srgbClr val="404040"/>
                            </a:solidFill>
                            <a:latin typeface="Cambria Math" panose="02040503050406030204" pitchFamily="18" charset="0"/>
                          </a:rPr>
                        </m:ctrlPr>
                      </m:sSupPr>
                      <m:e>
                        <m:r>
                          <a:rPr lang="es-EC">
                            <a:solidFill>
                              <a:srgbClr val="404040"/>
                            </a:solidFill>
                            <a:latin typeface="Cambria Math" panose="02040503050406030204" pitchFamily="18" charset="0"/>
                          </a:rPr>
                          <m:t>2</m:t>
                        </m:r>
                      </m:e>
                      <m:sup>
                        <m:r>
                          <a:rPr lang="es-EC">
                            <a:solidFill>
                              <a:srgbClr val="404040"/>
                            </a:solidFill>
                            <a:latin typeface="Cambria Math" panose="02040503050406030204" pitchFamily="18" charset="0"/>
                          </a:rPr>
                          <m:t>10</m:t>
                        </m:r>
                      </m:sup>
                    </m:sSup>
                  </m:oMath>
                </a14:m>
                <a:r>
                  <a:rPr lang="es-EC" dirty="0">
                    <a:solidFill>
                      <a:srgbClr val="404040"/>
                    </a:solidFill>
                    <a:latin typeface="Trebuchet MS" panose="020B0603020202020204" pitchFamily="34" charset="0"/>
                  </a:rPr>
                  <a:t> = 1.024, lo cual implica el examen de 11 posibles elementos; si se aumenta el número de elementos de una lista a 2.048 y teniendo presente que </a:t>
                </a:r>
                <a14:m>
                  <m:oMath xmlns:m="http://schemas.openxmlformats.org/officeDocument/2006/math">
                    <m:sSup>
                      <m:sSupPr>
                        <m:ctrlPr>
                          <a:rPr lang="es-EC" i="1">
                            <a:solidFill>
                              <a:srgbClr val="404040"/>
                            </a:solidFill>
                            <a:latin typeface="Cambria Math" panose="02040503050406030204" pitchFamily="18" charset="0"/>
                          </a:rPr>
                        </m:ctrlPr>
                      </m:sSupPr>
                      <m:e>
                        <m:r>
                          <a:rPr lang="es-EC">
                            <a:solidFill>
                              <a:srgbClr val="404040"/>
                            </a:solidFill>
                            <a:latin typeface="Cambria Math" panose="02040503050406030204" pitchFamily="18" charset="0"/>
                          </a:rPr>
                          <m:t>2</m:t>
                        </m:r>
                      </m:e>
                      <m:sup>
                        <m:r>
                          <a:rPr lang="es-EC">
                            <a:solidFill>
                              <a:srgbClr val="404040"/>
                            </a:solidFill>
                            <a:latin typeface="Cambria Math" panose="02040503050406030204" pitchFamily="18" charset="0"/>
                          </a:rPr>
                          <m:t>11</m:t>
                        </m:r>
                      </m:sup>
                    </m:sSup>
                  </m:oMath>
                </a14:m>
                <a:r>
                  <a:rPr lang="es-EC" dirty="0">
                    <a:solidFill>
                      <a:srgbClr val="404040"/>
                    </a:solidFill>
                    <a:latin typeface="Trebuchet MS" panose="020B0603020202020204" pitchFamily="34" charset="0"/>
                  </a:rPr>
                  <a:t> = 2.048 implicará que el número máximo de elementos examinados en la búsqueda binaria es 12.</a:t>
                </a:r>
              </a:p>
              <a:p>
                <a:pPr marL="742950" lvl="1" indent="-285750" algn="just">
                  <a:buFont typeface="Wingdings" panose="05000000000000000000" pitchFamily="2" charset="2"/>
                  <a:buChar char="ü"/>
                </a:pPr>
                <a:r>
                  <a:rPr lang="es-EC" b="1" dirty="0">
                    <a:solidFill>
                      <a:srgbClr val="404040"/>
                    </a:solidFill>
                    <a:latin typeface="Trebuchet MS" panose="020B0603020202020204" pitchFamily="34" charset="0"/>
                  </a:rPr>
                  <a:t>Pregunta: Cuántas búsquedas en las listas debe hacer si tiene 1 millón de datos?</a:t>
                </a:r>
              </a:p>
            </p:txBody>
          </p:sp>
        </mc:Choice>
        <mc:Fallback xmlns="">
          <p:sp>
            <p:nvSpPr>
              <p:cNvPr id="3" name="Content Placeholder 2">
                <a:extLst>
                  <a:ext uri="{FF2B5EF4-FFF2-40B4-BE49-F238E27FC236}">
                    <a16:creationId xmlns:a16="http://schemas.microsoft.com/office/drawing/2014/main" id="{F6B55B73-1219-5E26-8FC0-CA1CF6D7DB7D}"/>
                  </a:ext>
                </a:extLst>
              </p:cNvPr>
              <p:cNvSpPr>
                <a:spLocks noGrp="1" noRot="1" noChangeAspect="1" noMove="1" noResize="1" noEditPoints="1" noAdjustHandles="1" noChangeArrowheads="1" noChangeShapeType="1" noTextEdit="1"/>
              </p:cNvSpPr>
              <p:nvPr>
                <p:ph idx="1"/>
              </p:nvPr>
            </p:nvSpPr>
            <p:spPr>
              <a:blipFill>
                <a:blip r:embed="rId2"/>
                <a:stretch>
                  <a:fillRect l="-1455" t="-1667" r="-1394"/>
                </a:stretch>
              </a:blipFill>
            </p:spPr>
            <p:txBody>
              <a:bodyPr/>
              <a:lstStyle/>
              <a:p>
                <a:r>
                  <a:rPr lang="en-US">
                    <a:noFill/>
                  </a:rPr>
                  <a:t> </a:t>
                </a:r>
              </a:p>
            </p:txBody>
          </p:sp>
        </mc:Fallback>
      </mc:AlternateContent>
    </p:spTree>
    <p:extLst>
      <p:ext uri="{BB962C8B-B14F-4D97-AF65-F5344CB8AC3E}">
        <p14:creationId xmlns:p14="http://schemas.microsoft.com/office/powerpoint/2010/main" val="32839622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9CF2FD-DE83-B9AE-D664-BFF9664A16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4FE41A4-271A-92E4-EEE5-DCF34E590824}"/>
              </a:ext>
            </a:extLst>
          </p:cNvPr>
          <p:cNvSpPr>
            <a:spLocks noGrp="1"/>
          </p:cNvSpPr>
          <p:nvPr>
            <p:ph type="title"/>
          </p:nvPr>
        </p:nvSpPr>
        <p:spPr/>
        <p:txBody>
          <a:bodyPr/>
          <a:lstStyle/>
          <a:p>
            <a:r>
              <a:rPr lang="es-ES" sz="4800" b="0" i="0" u="none" strike="noStrike" baseline="0" dirty="0">
                <a:latin typeface="CIDFont+F1"/>
              </a:rPr>
              <a:t>CAPÍTULO 1. Fundamentos de Estructuras de Datos y Algoritmos</a:t>
            </a:r>
            <a:endParaRPr lang="en-US" dirty="0"/>
          </a:p>
        </p:txBody>
      </p:sp>
      <p:sp>
        <p:nvSpPr>
          <p:cNvPr id="3" name="Content Placeholder 2">
            <a:extLst>
              <a:ext uri="{FF2B5EF4-FFF2-40B4-BE49-F238E27FC236}">
                <a16:creationId xmlns:a16="http://schemas.microsoft.com/office/drawing/2014/main" id="{8FAB3F3D-7D58-C99E-0CA4-14C1B4B986E3}"/>
              </a:ext>
            </a:extLst>
          </p:cNvPr>
          <p:cNvSpPr>
            <a:spLocks noGrp="1"/>
          </p:cNvSpPr>
          <p:nvPr>
            <p:ph idx="1"/>
          </p:nvPr>
        </p:nvSpPr>
        <p:spPr/>
        <p:txBody>
          <a:bodyPr>
            <a:normAutofit/>
          </a:bodyPr>
          <a:lstStyle/>
          <a:p>
            <a:r>
              <a:rPr lang="es-ES" dirty="0"/>
              <a:t>1.6 Búsqueda lineal y búsqueda binaria</a:t>
            </a:r>
          </a:p>
          <a:p>
            <a:pPr marL="285750" indent="-285750" algn="just">
              <a:buFont typeface="Wingdings" panose="05000000000000000000" pitchFamily="2" charset="2"/>
              <a:buChar char="ü"/>
            </a:pPr>
            <a:r>
              <a:rPr lang="es-ES" b="1" dirty="0">
                <a:solidFill>
                  <a:srgbClr val="404040"/>
                </a:solidFill>
                <a:latin typeface="Trebuchet MS" panose="020B0603020202020204" pitchFamily="34" charset="0"/>
              </a:rPr>
              <a:t>Comparación entre búsqueda binaria y secuencial</a:t>
            </a:r>
          </a:p>
        </p:txBody>
      </p:sp>
      <p:pic>
        <p:nvPicPr>
          <p:cNvPr id="4" name="Imagen 1">
            <a:extLst>
              <a:ext uri="{FF2B5EF4-FFF2-40B4-BE49-F238E27FC236}">
                <a16:creationId xmlns:a16="http://schemas.microsoft.com/office/drawing/2014/main" id="{F2BD6CE3-9CC4-00F3-81ED-256C7D419EFA}"/>
              </a:ext>
            </a:extLst>
          </p:cNvPr>
          <p:cNvPicPr>
            <a:picLocks noChangeAspect="1"/>
          </p:cNvPicPr>
          <p:nvPr/>
        </p:nvPicPr>
        <p:blipFill rotWithShape="1">
          <a:blip r:embed="rId2"/>
          <a:srcRect t="2536"/>
          <a:stretch/>
        </p:blipFill>
        <p:spPr>
          <a:xfrm>
            <a:off x="2155063" y="2952562"/>
            <a:ext cx="7385877" cy="2861755"/>
          </a:xfrm>
          <a:prstGeom prst="rect">
            <a:avLst/>
          </a:prstGeom>
        </p:spPr>
      </p:pic>
    </p:spTree>
    <p:extLst>
      <p:ext uri="{BB962C8B-B14F-4D97-AF65-F5344CB8AC3E}">
        <p14:creationId xmlns:p14="http://schemas.microsoft.com/office/powerpoint/2010/main" val="35690262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86D02D-E79C-7E55-CC7C-319F0E02400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E4620D6-8BC5-EED6-8FFA-F1F1EB8CD36F}"/>
              </a:ext>
            </a:extLst>
          </p:cNvPr>
          <p:cNvSpPr>
            <a:spLocks noGrp="1"/>
          </p:cNvSpPr>
          <p:nvPr>
            <p:ph type="title"/>
          </p:nvPr>
        </p:nvSpPr>
        <p:spPr/>
        <p:txBody>
          <a:bodyPr/>
          <a:lstStyle/>
          <a:p>
            <a:r>
              <a:rPr lang="es-ES" sz="4800" b="0" i="0" u="none" strike="noStrike" baseline="0" dirty="0">
                <a:latin typeface="CIDFont+F1"/>
              </a:rPr>
              <a:t>CAPÍTULO 1. Fundamentos de Estructuras de Datos y Algoritmos</a:t>
            </a:r>
            <a:endParaRPr lang="en-US" dirty="0"/>
          </a:p>
        </p:txBody>
      </p:sp>
      <p:sp>
        <p:nvSpPr>
          <p:cNvPr id="3" name="Content Placeholder 2">
            <a:extLst>
              <a:ext uri="{FF2B5EF4-FFF2-40B4-BE49-F238E27FC236}">
                <a16:creationId xmlns:a16="http://schemas.microsoft.com/office/drawing/2014/main" id="{ABBEFC3D-E07E-755C-ED85-87EF3B55F34A}"/>
              </a:ext>
            </a:extLst>
          </p:cNvPr>
          <p:cNvSpPr>
            <a:spLocks noGrp="1"/>
          </p:cNvSpPr>
          <p:nvPr>
            <p:ph idx="1"/>
          </p:nvPr>
        </p:nvSpPr>
        <p:spPr/>
        <p:txBody>
          <a:bodyPr/>
          <a:lstStyle/>
          <a:p>
            <a:r>
              <a:rPr lang="es-ES" dirty="0"/>
              <a:t>1.4 Algoritmos cuadráticos de ordenamiento de peor caso (</a:t>
            </a:r>
            <a:r>
              <a:rPr lang="es-ES" dirty="0" err="1"/>
              <a:t>Bubble</a:t>
            </a:r>
            <a:r>
              <a:rPr lang="es-ES" dirty="0"/>
              <a:t> </a:t>
            </a:r>
            <a:r>
              <a:rPr lang="es-ES" dirty="0" err="1"/>
              <a:t>Sort</a:t>
            </a:r>
            <a:r>
              <a:rPr lang="es-ES" dirty="0"/>
              <a:t>, </a:t>
            </a:r>
            <a:r>
              <a:rPr lang="es-ES" dirty="0" err="1"/>
              <a:t>Insertion</a:t>
            </a:r>
            <a:r>
              <a:rPr lang="es-ES" dirty="0"/>
              <a:t> </a:t>
            </a:r>
            <a:r>
              <a:rPr lang="es-ES" dirty="0" err="1"/>
              <a:t>Sort</a:t>
            </a:r>
            <a:r>
              <a:rPr lang="es-ES" dirty="0"/>
              <a:t>, </a:t>
            </a:r>
            <a:r>
              <a:rPr lang="es-ES" dirty="0" err="1"/>
              <a:t>Selection</a:t>
            </a:r>
            <a:r>
              <a:rPr lang="es-ES" dirty="0"/>
              <a:t> </a:t>
            </a:r>
            <a:r>
              <a:rPr lang="es-ES" dirty="0" err="1"/>
              <a:t>Sort</a:t>
            </a:r>
            <a:r>
              <a:rPr lang="es-ES" dirty="0"/>
              <a:t>, </a:t>
            </a:r>
            <a:r>
              <a:rPr lang="es-ES" dirty="0" err="1"/>
              <a:t>Bucket</a:t>
            </a:r>
            <a:r>
              <a:rPr lang="es-ES" dirty="0"/>
              <a:t> </a:t>
            </a:r>
            <a:r>
              <a:rPr lang="es-ES" dirty="0" err="1"/>
              <a:t>Sort</a:t>
            </a:r>
            <a:r>
              <a:rPr lang="es-ES" dirty="0"/>
              <a:t>, </a:t>
            </a:r>
            <a:r>
              <a:rPr lang="es-ES" dirty="0" err="1"/>
              <a:t>Counting</a:t>
            </a:r>
            <a:r>
              <a:rPr lang="es-ES" dirty="0"/>
              <a:t> </a:t>
            </a:r>
            <a:r>
              <a:rPr lang="es-ES" dirty="0" err="1"/>
              <a:t>Sort</a:t>
            </a:r>
            <a:r>
              <a:rPr lang="es-ES" dirty="0"/>
              <a:t>, </a:t>
            </a:r>
            <a:r>
              <a:rPr lang="es-ES" dirty="0" err="1"/>
              <a:t>Radix</a:t>
            </a:r>
            <a:r>
              <a:rPr lang="es-ES" dirty="0"/>
              <a:t> </a:t>
            </a:r>
            <a:r>
              <a:rPr lang="es-ES" dirty="0" err="1"/>
              <a:t>Sort</a:t>
            </a:r>
            <a:r>
              <a:rPr lang="es-ES" dirty="0"/>
              <a:t> )</a:t>
            </a:r>
          </a:p>
          <a:p>
            <a:pPr marL="0" indent="0">
              <a:buNone/>
            </a:pPr>
            <a:r>
              <a:rPr lang="en-US" dirty="0"/>
              <a:t>Bubble sort</a:t>
            </a:r>
          </a:p>
        </p:txBody>
      </p:sp>
      <p:pic>
        <p:nvPicPr>
          <p:cNvPr id="5" name="Picture 4" descr="A number line with black text&#10;&#10;AI-generated content may be incorrect.">
            <a:extLst>
              <a:ext uri="{FF2B5EF4-FFF2-40B4-BE49-F238E27FC236}">
                <a16:creationId xmlns:a16="http://schemas.microsoft.com/office/drawing/2014/main" id="{22E99D51-279E-957E-358A-3BE3266097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96491" y="3004721"/>
            <a:ext cx="5353539" cy="3212123"/>
          </a:xfrm>
          <a:prstGeom prst="rect">
            <a:avLst/>
          </a:prstGeom>
        </p:spPr>
      </p:pic>
    </p:spTree>
    <p:extLst>
      <p:ext uri="{BB962C8B-B14F-4D97-AF65-F5344CB8AC3E}">
        <p14:creationId xmlns:p14="http://schemas.microsoft.com/office/powerpoint/2010/main" val="21928271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A5ABE1-83FA-1FAF-2A20-0F71B2A993D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4B1A9A7-2C57-D98B-03DD-30EFDD9B07FB}"/>
              </a:ext>
            </a:extLst>
          </p:cNvPr>
          <p:cNvSpPr>
            <a:spLocks noGrp="1"/>
          </p:cNvSpPr>
          <p:nvPr>
            <p:ph type="title"/>
          </p:nvPr>
        </p:nvSpPr>
        <p:spPr/>
        <p:txBody>
          <a:bodyPr/>
          <a:lstStyle/>
          <a:p>
            <a:r>
              <a:rPr lang="es-ES" sz="4800" b="0" i="0" u="none" strike="noStrike" baseline="0" dirty="0">
                <a:latin typeface="CIDFont+F1"/>
              </a:rPr>
              <a:t>CAPÍTULO 1. Fundamentos de Estructuras de Datos y Algoritmos</a:t>
            </a:r>
            <a:endParaRPr lang="en-US" dirty="0"/>
          </a:p>
        </p:txBody>
      </p:sp>
      <p:sp>
        <p:nvSpPr>
          <p:cNvPr id="3" name="Content Placeholder 2">
            <a:extLst>
              <a:ext uri="{FF2B5EF4-FFF2-40B4-BE49-F238E27FC236}">
                <a16:creationId xmlns:a16="http://schemas.microsoft.com/office/drawing/2014/main" id="{C5757520-8726-5B47-489D-3C30E7590492}"/>
              </a:ext>
            </a:extLst>
          </p:cNvPr>
          <p:cNvSpPr>
            <a:spLocks noGrp="1"/>
          </p:cNvSpPr>
          <p:nvPr>
            <p:ph idx="1"/>
          </p:nvPr>
        </p:nvSpPr>
        <p:spPr/>
        <p:txBody>
          <a:bodyPr/>
          <a:lstStyle/>
          <a:p>
            <a:r>
              <a:rPr lang="es-ES" dirty="0"/>
              <a:t>1.4 Algoritmos cuadráticos de ordenamiento de peor caso (</a:t>
            </a:r>
            <a:r>
              <a:rPr lang="es-ES" dirty="0" err="1"/>
              <a:t>Bubble</a:t>
            </a:r>
            <a:r>
              <a:rPr lang="es-ES" dirty="0"/>
              <a:t> </a:t>
            </a:r>
            <a:r>
              <a:rPr lang="es-ES" dirty="0" err="1"/>
              <a:t>Sort</a:t>
            </a:r>
            <a:r>
              <a:rPr lang="es-ES" dirty="0"/>
              <a:t>, </a:t>
            </a:r>
            <a:r>
              <a:rPr lang="es-ES" dirty="0" err="1"/>
              <a:t>Insertion</a:t>
            </a:r>
            <a:r>
              <a:rPr lang="es-ES" dirty="0"/>
              <a:t> </a:t>
            </a:r>
            <a:r>
              <a:rPr lang="es-ES" dirty="0" err="1"/>
              <a:t>Sort</a:t>
            </a:r>
            <a:r>
              <a:rPr lang="es-ES" dirty="0"/>
              <a:t>, </a:t>
            </a:r>
            <a:r>
              <a:rPr lang="es-ES" dirty="0" err="1"/>
              <a:t>Selection</a:t>
            </a:r>
            <a:r>
              <a:rPr lang="es-ES" dirty="0"/>
              <a:t> </a:t>
            </a:r>
            <a:r>
              <a:rPr lang="es-ES" dirty="0" err="1"/>
              <a:t>Sort</a:t>
            </a:r>
            <a:r>
              <a:rPr lang="es-ES" dirty="0"/>
              <a:t>, </a:t>
            </a:r>
            <a:r>
              <a:rPr lang="es-ES" dirty="0" err="1"/>
              <a:t>Bucket</a:t>
            </a:r>
            <a:r>
              <a:rPr lang="es-ES" dirty="0"/>
              <a:t> </a:t>
            </a:r>
            <a:r>
              <a:rPr lang="es-ES" dirty="0" err="1"/>
              <a:t>Sort</a:t>
            </a:r>
            <a:r>
              <a:rPr lang="es-ES" dirty="0"/>
              <a:t>, </a:t>
            </a:r>
            <a:r>
              <a:rPr lang="es-ES" dirty="0" err="1"/>
              <a:t>Counting</a:t>
            </a:r>
            <a:r>
              <a:rPr lang="es-ES" dirty="0"/>
              <a:t> </a:t>
            </a:r>
            <a:r>
              <a:rPr lang="es-ES" dirty="0" err="1"/>
              <a:t>Sort</a:t>
            </a:r>
            <a:r>
              <a:rPr lang="es-ES" dirty="0"/>
              <a:t>, </a:t>
            </a:r>
            <a:r>
              <a:rPr lang="es-ES" dirty="0" err="1"/>
              <a:t>Radix</a:t>
            </a:r>
            <a:r>
              <a:rPr lang="es-ES" dirty="0"/>
              <a:t> </a:t>
            </a:r>
            <a:r>
              <a:rPr lang="es-ES" dirty="0" err="1"/>
              <a:t>Sort</a:t>
            </a:r>
            <a:r>
              <a:rPr lang="es-ES" dirty="0"/>
              <a:t> )</a:t>
            </a:r>
          </a:p>
          <a:p>
            <a:pPr marL="0" indent="0">
              <a:buNone/>
            </a:pPr>
            <a:r>
              <a:rPr lang="en-US" dirty="0"/>
              <a:t>Insertion sort</a:t>
            </a:r>
          </a:p>
        </p:txBody>
      </p:sp>
      <p:pic>
        <p:nvPicPr>
          <p:cNvPr id="7" name="Picture 6" descr="A screenshot of a computer&#10;&#10;AI-generated content may be incorrect.">
            <a:extLst>
              <a:ext uri="{FF2B5EF4-FFF2-40B4-BE49-F238E27FC236}">
                <a16:creationId xmlns:a16="http://schemas.microsoft.com/office/drawing/2014/main" id="{06505F0A-1EF3-7A27-5E3A-3EC3134F01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29171" y="2980937"/>
            <a:ext cx="5541108" cy="3173677"/>
          </a:xfrm>
          <a:prstGeom prst="rect">
            <a:avLst/>
          </a:prstGeom>
        </p:spPr>
      </p:pic>
    </p:spTree>
    <p:extLst>
      <p:ext uri="{BB962C8B-B14F-4D97-AF65-F5344CB8AC3E}">
        <p14:creationId xmlns:p14="http://schemas.microsoft.com/office/powerpoint/2010/main" val="37502480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2C4CA9-02C3-9D03-66BF-456FFA10E1E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091B65A-4CD6-5155-A47E-6F799D2DA6FA}"/>
              </a:ext>
            </a:extLst>
          </p:cNvPr>
          <p:cNvSpPr>
            <a:spLocks noGrp="1"/>
          </p:cNvSpPr>
          <p:nvPr>
            <p:ph type="title"/>
          </p:nvPr>
        </p:nvSpPr>
        <p:spPr/>
        <p:txBody>
          <a:bodyPr/>
          <a:lstStyle/>
          <a:p>
            <a:r>
              <a:rPr lang="es-ES" sz="4800" b="0" i="0" u="none" strike="noStrike" baseline="0" dirty="0">
                <a:latin typeface="CIDFont+F1"/>
              </a:rPr>
              <a:t>CAPÍTULO 1. Fundamentos de Estructuras de Datos y Algoritmos</a:t>
            </a:r>
            <a:endParaRPr lang="en-US" dirty="0"/>
          </a:p>
        </p:txBody>
      </p:sp>
      <p:sp>
        <p:nvSpPr>
          <p:cNvPr id="3" name="Content Placeholder 2">
            <a:extLst>
              <a:ext uri="{FF2B5EF4-FFF2-40B4-BE49-F238E27FC236}">
                <a16:creationId xmlns:a16="http://schemas.microsoft.com/office/drawing/2014/main" id="{5ED07C1F-C761-2691-5951-4AC0ACB80FA0}"/>
              </a:ext>
            </a:extLst>
          </p:cNvPr>
          <p:cNvSpPr>
            <a:spLocks noGrp="1"/>
          </p:cNvSpPr>
          <p:nvPr>
            <p:ph idx="1"/>
          </p:nvPr>
        </p:nvSpPr>
        <p:spPr/>
        <p:txBody>
          <a:bodyPr/>
          <a:lstStyle/>
          <a:p>
            <a:r>
              <a:rPr lang="es-ES" dirty="0"/>
              <a:t>1.4 Algoritmos cuadráticos de ordenamiento de peor caso (</a:t>
            </a:r>
            <a:r>
              <a:rPr lang="es-ES" dirty="0" err="1"/>
              <a:t>Bubble</a:t>
            </a:r>
            <a:r>
              <a:rPr lang="es-ES" dirty="0"/>
              <a:t> </a:t>
            </a:r>
            <a:r>
              <a:rPr lang="es-ES" dirty="0" err="1"/>
              <a:t>Sort</a:t>
            </a:r>
            <a:r>
              <a:rPr lang="es-ES" dirty="0"/>
              <a:t>, </a:t>
            </a:r>
            <a:r>
              <a:rPr lang="es-ES" dirty="0" err="1"/>
              <a:t>Insertion</a:t>
            </a:r>
            <a:r>
              <a:rPr lang="es-ES" dirty="0"/>
              <a:t> </a:t>
            </a:r>
            <a:r>
              <a:rPr lang="es-ES" dirty="0" err="1"/>
              <a:t>Sort</a:t>
            </a:r>
            <a:r>
              <a:rPr lang="es-ES" dirty="0"/>
              <a:t>, </a:t>
            </a:r>
            <a:r>
              <a:rPr lang="es-ES" dirty="0" err="1"/>
              <a:t>Selection</a:t>
            </a:r>
            <a:r>
              <a:rPr lang="es-ES" dirty="0"/>
              <a:t> </a:t>
            </a:r>
            <a:r>
              <a:rPr lang="es-ES" dirty="0" err="1"/>
              <a:t>Sort</a:t>
            </a:r>
            <a:r>
              <a:rPr lang="es-ES" dirty="0"/>
              <a:t>, </a:t>
            </a:r>
            <a:r>
              <a:rPr lang="es-ES" dirty="0" err="1"/>
              <a:t>Bucket</a:t>
            </a:r>
            <a:r>
              <a:rPr lang="es-ES" dirty="0"/>
              <a:t> </a:t>
            </a:r>
            <a:r>
              <a:rPr lang="es-ES" dirty="0" err="1"/>
              <a:t>Sort</a:t>
            </a:r>
            <a:r>
              <a:rPr lang="es-ES" dirty="0"/>
              <a:t>, </a:t>
            </a:r>
            <a:r>
              <a:rPr lang="es-ES" dirty="0" err="1"/>
              <a:t>Counting</a:t>
            </a:r>
            <a:r>
              <a:rPr lang="es-ES" dirty="0"/>
              <a:t> </a:t>
            </a:r>
            <a:r>
              <a:rPr lang="es-ES" dirty="0" err="1"/>
              <a:t>Sort</a:t>
            </a:r>
            <a:r>
              <a:rPr lang="es-ES" dirty="0"/>
              <a:t>, </a:t>
            </a:r>
            <a:r>
              <a:rPr lang="es-ES" dirty="0" err="1"/>
              <a:t>Radix</a:t>
            </a:r>
            <a:r>
              <a:rPr lang="es-ES" dirty="0"/>
              <a:t> </a:t>
            </a:r>
            <a:r>
              <a:rPr lang="es-ES" dirty="0" err="1"/>
              <a:t>Sort</a:t>
            </a:r>
            <a:r>
              <a:rPr lang="es-ES" dirty="0"/>
              <a:t> )</a:t>
            </a:r>
          </a:p>
          <a:p>
            <a:pPr marL="0" indent="0">
              <a:buNone/>
            </a:pPr>
            <a:r>
              <a:rPr lang="en-US" dirty="0"/>
              <a:t>Selection sort</a:t>
            </a:r>
          </a:p>
        </p:txBody>
      </p:sp>
      <p:pic>
        <p:nvPicPr>
          <p:cNvPr id="7" name="Picture 6" descr="A black and white rectangular object with numbers&#10;&#10;AI-generated content may be incorrect.">
            <a:extLst>
              <a:ext uri="{FF2B5EF4-FFF2-40B4-BE49-F238E27FC236}">
                <a16:creationId xmlns:a16="http://schemas.microsoft.com/office/drawing/2014/main" id="{5454CD2E-403B-CF03-CB06-43E809D45C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85671" y="3857414"/>
            <a:ext cx="6457950" cy="1314450"/>
          </a:xfrm>
          <a:prstGeom prst="rect">
            <a:avLst/>
          </a:prstGeom>
        </p:spPr>
      </p:pic>
    </p:spTree>
    <p:extLst>
      <p:ext uri="{BB962C8B-B14F-4D97-AF65-F5344CB8AC3E}">
        <p14:creationId xmlns:p14="http://schemas.microsoft.com/office/powerpoint/2010/main" val="9337635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AAC47E-F578-C554-B524-CF4CF2260F7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0DA70DF-D187-EA5B-AE45-2CDF641D85DA}"/>
              </a:ext>
            </a:extLst>
          </p:cNvPr>
          <p:cNvSpPr>
            <a:spLocks noGrp="1"/>
          </p:cNvSpPr>
          <p:nvPr>
            <p:ph type="title"/>
          </p:nvPr>
        </p:nvSpPr>
        <p:spPr/>
        <p:txBody>
          <a:bodyPr/>
          <a:lstStyle/>
          <a:p>
            <a:r>
              <a:rPr lang="es-ES" sz="4800" b="0" i="0" u="none" strike="noStrike" baseline="0" dirty="0">
                <a:latin typeface="CIDFont+F1"/>
              </a:rPr>
              <a:t>CAPÍTULO 1. Fundamentos de Estructuras de Datos y Algoritmos</a:t>
            </a:r>
            <a:endParaRPr lang="en-US" dirty="0"/>
          </a:p>
        </p:txBody>
      </p:sp>
      <p:sp>
        <p:nvSpPr>
          <p:cNvPr id="3" name="Content Placeholder 2">
            <a:extLst>
              <a:ext uri="{FF2B5EF4-FFF2-40B4-BE49-F238E27FC236}">
                <a16:creationId xmlns:a16="http://schemas.microsoft.com/office/drawing/2014/main" id="{02E97D7A-B130-E418-D493-88014AC652B9}"/>
              </a:ext>
            </a:extLst>
          </p:cNvPr>
          <p:cNvSpPr>
            <a:spLocks noGrp="1"/>
          </p:cNvSpPr>
          <p:nvPr>
            <p:ph idx="1"/>
          </p:nvPr>
        </p:nvSpPr>
        <p:spPr/>
        <p:txBody>
          <a:bodyPr/>
          <a:lstStyle/>
          <a:p>
            <a:r>
              <a:rPr lang="es-ES" dirty="0"/>
              <a:t>1.4 Algoritmos cuadráticos de ordenamiento de peor caso (</a:t>
            </a:r>
            <a:r>
              <a:rPr lang="es-ES" dirty="0" err="1"/>
              <a:t>Bubble</a:t>
            </a:r>
            <a:r>
              <a:rPr lang="es-ES" dirty="0"/>
              <a:t> </a:t>
            </a:r>
            <a:r>
              <a:rPr lang="es-ES" dirty="0" err="1"/>
              <a:t>Sort</a:t>
            </a:r>
            <a:r>
              <a:rPr lang="es-ES" dirty="0"/>
              <a:t>, </a:t>
            </a:r>
            <a:r>
              <a:rPr lang="es-ES" dirty="0" err="1"/>
              <a:t>Insertion</a:t>
            </a:r>
            <a:r>
              <a:rPr lang="es-ES" dirty="0"/>
              <a:t> </a:t>
            </a:r>
            <a:r>
              <a:rPr lang="es-ES" dirty="0" err="1"/>
              <a:t>Sort</a:t>
            </a:r>
            <a:r>
              <a:rPr lang="es-ES" dirty="0"/>
              <a:t>, </a:t>
            </a:r>
            <a:r>
              <a:rPr lang="es-ES" dirty="0" err="1"/>
              <a:t>Selection</a:t>
            </a:r>
            <a:r>
              <a:rPr lang="es-ES" dirty="0"/>
              <a:t> </a:t>
            </a:r>
            <a:r>
              <a:rPr lang="es-ES" dirty="0" err="1"/>
              <a:t>Sort</a:t>
            </a:r>
            <a:r>
              <a:rPr lang="es-ES" dirty="0"/>
              <a:t>, </a:t>
            </a:r>
            <a:r>
              <a:rPr lang="es-ES" dirty="0" err="1"/>
              <a:t>Bucket</a:t>
            </a:r>
            <a:r>
              <a:rPr lang="es-ES" dirty="0"/>
              <a:t> </a:t>
            </a:r>
            <a:r>
              <a:rPr lang="es-ES" dirty="0" err="1"/>
              <a:t>Sort</a:t>
            </a:r>
            <a:r>
              <a:rPr lang="es-ES" dirty="0"/>
              <a:t>, </a:t>
            </a:r>
            <a:r>
              <a:rPr lang="es-ES" dirty="0" err="1"/>
              <a:t>Counting</a:t>
            </a:r>
            <a:r>
              <a:rPr lang="es-ES" dirty="0"/>
              <a:t> </a:t>
            </a:r>
            <a:r>
              <a:rPr lang="es-ES" dirty="0" err="1"/>
              <a:t>Sort</a:t>
            </a:r>
            <a:r>
              <a:rPr lang="es-ES" dirty="0"/>
              <a:t>, </a:t>
            </a:r>
            <a:r>
              <a:rPr lang="es-ES" dirty="0" err="1"/>
              <a:t>Radix</a:t>
            </a:r>
            <a:r>
              <a:rPr lang="es-ES" dirty="0"/>
              <a:t> </a:t>
            </a:r>
            <a:r>
              <a:rPr lang="es-ES" dirty="0" err="1"/>
              <a:t>Sort</a:t>
            </a:r>
            <a:r>
              <a:rPr lang="es-ES" dirty="0"/>
              <a:t> )</a:t>
            </a:r>
          </a:p>
          <a:p>
            <a:pPr marL="0" indent="0">
              <a:buNone/>
            </a:pPr>
            <a:r>
              <a:rPr lang="en-US" dirty="0"/>
              <a:t>Counting sort</a:t>
            </a:r>
          </a:p>
          <a:p>
            <a:pPr marL="0" indent="0">
              <a:buNone/>
            </a:pPr>
            <a:endParaRPr lang="en-US" dirty="0"/>
          </a:p>
        </p:txBody>
      </p:sp>
      <p:pic>
        <p:nvPicPr>
          <p:cNvPr id="4" name="Online Media 3" title="Counting Sort Animation | Intuition | Algorithm | Visualization">
            <a:hlinkClick r:id="" action="ppaction://media"/>
            <a:extLst>
              <a:ext uri="{FF2B5EF4-FFF2-40B4-BE49-F238E27FC236}">
                <a16:creationId xmlns:a16="http://schemas.microsoft.com/office/drawing/2014/main" id="{AEFC65C4-87A4-3C3D-5F08-3376ECE57086}"/>
              </a:ext>
            </a:extLst>
          </p:cNvPr>
          <p:cNvPicPr>
            <a:picLocks noRot="1" noChangeAspect="1"/>
          </p:cNvPicPr>
          <p:nvPr>
            <a:videoFile r:link="rId1"/>
          </p:nvPr>
        </p:nvPicPr>
        <p:blipFill>
          <a:blip r:embed="rId3"/>
          <a:stretch>
            <a:fillRect/>
          </a:stretch>
        </p:blipFill>
        <p:spPr>
          <a:xfrm>
            <a:off x="2906101" y="2945570"/>
            <a:ext cx="5823684" cy="3287809"/>
          </a:xfrm>
          <a:prstGeom prst="rect">
            <a:avLst/>
          </a:prstGeom>
        </p:spPr>
      </p:pic>
    </p:spTree>
    <p:extLst>
      <p:ext uri="{BB962C8B-B14F-4D97-AF65-F5344CB8AC3E}">
        <p14:creationId xmlns:p14="http://schemas.microsoft.com/office/powerpoint/2010/main" val="3303484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890B88-00C1-2507-47B2-218C155188F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3B5737E-4EB4-C739-B249-CDF8F1C538DA}"/>
              </a:ext>
            </a:extLst>
          </p:cNvPr>
          <p:cNvSpPr>
            <a:spLocks noGrp="1"/>
          </p:cNvSpPr>
          <p:nvPr>
            <p:ph type="title"/>
          </p:nvPr>
        </p:nvSpPr>
        <p:spPr/>
        <p:txBody>
          <a:bodyPr/>
          <a:lstStyle/>
          <a:p>
            <a:r>
              <a:rPr lang="es-ES" sz="4800" b="0" i="0" u="none" strike="noStrike" baseline="0" dirty="0">
                <a:latin typeface="CIDFont+F1"/>
              </a:rPr>
              <a:t>CAPÍTULO 1. Fundamentos de Estructuras de Datos y Algoritmos</a:t>
            </a:r>
            <a:endParaRPr lang="en-US" dirty="0"/>
          </a:p>
        </p:txBody>
      </p:sp>
      <p:sp>
        <p:nvSpPr>
          <p:cNvPr id="3" name="Content Placeholder 2">
            <a:extLst>
              <a:ext uri="{FF2B5EF4-FFF2-40B4-BE49-F238E27FC236}">
                <a16:creationId xmlns:a16="http://schemas.microsoft.com/office/drawing/2014/main" id="{4D6CC1A9-CBE3-6BCC-C6D9-9FC2399E27C8}"/>
              </a:ext>
            </a:extLst>
          </p:cNvPr>
          <p:cNvSpPr>
            <a:spLocks noGrp="1"/>
          </p:cNvSpPr>
          <p:nvPr>
            <p:ph idx="1"/>
          </p:nvPr>
        </p:nvSpPr>
        <p:spPr/>
        <p:txBody>
          <a:bodyPr>
            <a:normAutofit fontScale="70000" lnSpcReduction="20000"/>
          </a:bodyPr>
          <a:lstStyle/>
          <a:p>
            <a:r>
              <a:rPr lang="en-US" dirty="0"/>
              <a:t>1.1 </a:t>
            </a:r>
            <a:r>
              <a:rPr lang="en-US" dirty="0" err="1"/>
              <a:t>Algoritmos</a:t>
            </a:r>
            <a:r>
              <a:rPr lang="en-US" dirty="0"/>
              <a:t> </a:t>
            </a:r>
            <a:r>
              <a:rPr lang="en-US" dirty="0" err="1"/>
              <a:t>básicos</a:t>
            </a:r>
            <a:endParaRPr lang="en-US" dirty="0"/>
          </a:p>
          <a:p>
            <a:r>
              <a:rPr lang="es-ES" dirty="0"/>
              <a:t>Los algoritmos básicos que se estudian están orientados a resolver problemas fundamentales de computación, manipulación de estructuras de datos y optimización de procesos. Algunos de los de los algoritmos básicos más comunes son:</a:t>
            </a:r>
          </a:p>
          <a:p>
            <a:r>
              <a:rPr lang="es-ES" dirty="0"/>
              <a:t>1. Algoritmos de búsqueda</a:t>
            </a:r>
          </a:p>
          <a:p>
            <a:r>
              <a:rPr lang="es-ES" dirty="0"/>
              <a:t>Estos permiten encontrar elementos dentro de estructuras de datos.</a:t>
            </a:r>
          </a:p>
          <a:p>
            <a:r>
              <a:rPr lang="es-ES" dirty="0"/>
              <a:t>    Búsqueda lineal (secuencial): Recorre todos los elementos hasta encontrar el deseado.</a:t>
            </a:r>
          </a:p>
          <a:p>
            <a:r>
              <a:rPr lang="es-ES" dirty="0"/>
              <a:t>    Búsqueda binaria: Solo en listas ordenadas; divide el conjunto en mitades sucesivas.</a:t>
            </a:r>
          </a:p>
          <a:p>
            <a:endParaRPr lang="es-ES" dirty="0"/>
          </a:p>
          <a:p>
            <a:r>
              <a:rPr lang="es-ES" dirty="0"/>
              <a:t>2. Algoritmos de ordenamiento</a:t>
            </a:r>
          </a:p>
          <a:p>
            <a:r>
              <a:rPr lang="es-ES" dirty="0"/>
              <a:t>Organizan datos en un orden determinado (ascendente o descendente).</a:t>
            </a:r>
          </a:p>
          <a:p>
            <a:r>
              <a:rPr lang="es-ES" dirty="0"/>
              <a:t>    </a:t>
            </a:r>
            <a:r>
              <a:rPr lang="es-ES" dirty="0" err="1"/>
              <a:t>Bubble</a:t>
            </a:r>
            <a:r>
              <a:rPr lang="es-ES" dirty="0"/>
              <a:t> </a:t>
            </a:r>
            <a:r>
              <a:rPr lang="es-ES" dirty="0" err="1"/>
              <a:t>Sort</a:t>
            </a:r>
            <a:r>
              <a:rPr lang="es-ES" dirty="0"/>
              <a:t> (Ordenamiento burbuja), </a:t>
            </a:r>
            <a:r>
              <a:rPr lang="es-ES" dirty="0" err="1"/>
              <a:t>Insertion</a:t>
            </a:r>
            <a:r>
              <a:rPr lang="es-ES" dirty="0"/>
              <a:t> </a:t>
            </a:r>
            <a:r>
              <a:rPr lang="es-ES" dirty="0" err="1"/>
              <a:t>Sort</a:t>
            </a:r>
            <a:r>
              <a:rPr lang="es-ES" dirty="0"/>
              <a:t> (Ordenamiento por inserción), </a:t>
            </a:r>
            <a:r>
              <a:rPr lang="es-ES" dirty="0" err="1"/>
              <a:t>Selection</a:t>
            </a:r>
            <a:r>
              <a:rPr lang="es-ES" dirty="0"/>
              <a:t> </a:t>
            </a:r>
            <a:r>
              <a:rPr lang="es-ES" dirty="0" err="1"/>
              <a:t>Sort</a:t>
            </a:r>
            <a:r>
              <a:rPr lang="es-ES" dirty="0"/>
              <a:t> (Ordenamiento por selección), </a:t>
            </a:r>
            <a:r>
              <a:rPr lang="es-ES" dirty="0" err="1"/>
              <a:t>Merge</a:t>
            </a:r>
            <a:r>
              <a:rPr lang="es-ES" dirty="0"/>
              <a:t> </a:t>
            </a:r>
            <a:r>
              <a:rPr lang="es-ES" dirty="0" err="1"/>
              <a:t>Sort</a:t>
            </a:r>
            <a:r>
              <a:rPr lang="es-ES" dirty="0"/>
              <a:t> (Ordenamiento por mezcla) – usa recursión y divide y vencerás, Quick </a:t>
            </a:r>
            <a:r>
              <a:rPr lang="es-ES" dirty="0" err="1"/>
              <a:t>Sort</a:t>
            </a:r>
            <a:r>
              <a:rPr lang="es-ES" dirty="0"/>
              <a:t> (Ordenamiento rápido) – muy eficiente en la práctica,   </a:t>
            </a:r>
            <a:r>
              <a:rPr lang="es-ES" dirty="0" err="1"/>
              <a:t>Heap</a:t>
            </a:r>
            <a:r>
              <a:rPr lang="es-ES" dirty="0"/>
              <a:t> </a:t>
            </a:r>
            <a:r>
              <a:rPr lang="es-ES" dirty="0" err="1"/>
              <a:t>Sort</a:t>
            </a:r>
            <a:r>
              <a:rPr lang="es-ES" dirty="0"/>
              <a:t> – basado en montículos (</a:t>
            </a:r>
            <a:r>
              <a:rPr lang="es-ES" dirty="0" err="1"/>
              <a:t>heaps</a:t>
            </a:r>
            <a:r>
              <a:rPr lang="es-ES" dirty="0"/>
              <a:t>)</a:t>
            </a:r>
          </a:p>
        </p:txBody>
      </p:sp>
    </p:spTree>
    <p:extLst>
      <p:ext uri="{BB962C8B-B14F-4D97-AF65-F5344CB8AC3E}">
        <p14:creationId xmlns:p14="http://schemas.microsoft.com/office/powerpoint/2010/main" val="34598851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013007-FEF9-09E7-0508-BD1E7B7F1DF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6DE5115-0ACB-F2FB-3F7F-DD321C4C20FF}"/>
              </a:ext>
            </a:extLst>
          </p:cNvPr>
          <p:cNvSpPr>
            <a:spLocks noGrp="1"/>
          </p:cNvSpPr>
          <p:nvPr>
            <p:ph type="title"/>
          </p:nvPr>
        </p:nvSpPr>
        <p:spPr/>
        <p:txBody>
          <a:bodyPr/>
          <a:lstStyle/>
          <a:p>
            <a:r>
              <a:rPr lang="es-ES" sz="4800" b="0" i="0" u="none" strike="noStrike" baseline="0" dirty="0">
                <a:latin typeface="CIDFont+F1"/>
              </a:rPr>
              <a:t>CAPÍTULO 1. Fundamentos de Estructuras de Datos y Algoritmos</a:t>
            </a:r>
            <a:endParaRPr lang="en-US" dirty="0"/>
          </a:p>
        </p:txBody>
      </p:sp>
      <p:sp>
        <p:nvSpPr>
          <p:cNvPr id="3" name="Content Placeholder 2">
            <a:extLst>
              <a:ext uri="{FF2B5EF4-FFF2-40B4-BE49-F238E27FC236}">
                <a16:creationId xmlns:a16="http://schemas.microsoft.com/office/drawing/2014/main" id="{1DC43DFA-3FA5-1912-C1D8-DC21FDD0981E}"/>
              </a:ext>
            </a:extLst>
          </p:cNvPr>
          <p:cNvSpPr>
            <a:spLocks noGrp="1"/>
          </p:cNvSpPr>
          <p:nvPr>
            <p:ph idx="1"/>
          </p:nvPr>
        </p:nvSpPr>
        <p:spPr/>
        <p:txBody>
          <a:bodyPr/>
          <a:lstStyle/>
          <a:p>
            <a:r>
              <a:rPr lang="es-ES" dirty="0"/>
              <a:t>1.5 Algoritmos de ordenamiento de caso promedio o peor caso (O(N log N)): </a:t>
            </a:r>
            <a:r>
              <a:rPr lang="es-ES" dirty="0" err="1"/>
              <a:t>MergeSort</a:t>
            </a:r>
            <a:r>
              <a:rPr lang="es-ES" dirty="0"/>
              <a:t>, </a:t>
            </a:r>
            <a:r>
              <a:rPr lang="es-ES" dirty="0" err="1"/>
              <a:t>QuickSort</a:t>
            </a:r>
            <a:r>
              <a:rPr lang="es-ES" dirty="0"/>
              <a:t>, </a:t>
            </a:r>
            <a:r>
              <a:rPr lang="es-ES" dirty="0" err="1"/>
              <a:t>heapSort</a:t>
            </a:r>
            <a:r>
              <a:rPr lang="es-ES" dirty="0"/>
              <a:t>)</a:t>
            </a:r>
          </a:p>
          <a:p>
            <a:r>
              <a:rPr lang="es-ES" dirty="0" err="1"/>
              <a:t>Merge</a:t>
            </a:r>
            <a:r>
              <a:rPr lang="es-ES" dirty="0"/>
              <a:t> </a:t>
            </a:r>
            <a:r>
              <a:rPr lang="es-ES" dirty="0" err="1"/>
              <a:t>Sort</a:t>
            </a:r>
            <a:endParaRPr lang="es-ES" dirty="0"/>
          </a:p>
          <a:p>
            <a:pPr marL="0" indent="0">
              <a:buNone/>
            </a:pPr>
            <a:endParaRPr lang="en-US" dirty="0"/>
          </a:p>
        </p:txBody>
      </p:sp>
      <p:pic>
        <p:nvPicPr>
          <p:cNvPr id="5" name="Picture 4" descr="A number line with black text&#10;&#10;AI-generated content may be incorrect.">
            <a:extLst>
              <a:ext uri="{FF2B5EF4-FFF2-40B4-BE49-F238E27FC236}">
                <a16:creationId xmlns:a16="http://schemas.microsoft.com/office/drawing/2014/main" id="{A4F0CFC9-AE0C-F4B5-C499-25A620F722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52664" y="2930998"/>
            <a:ext cx="5156690" cy="3094014"/>
          </a:xfrm>
          <a:prstGeom prst="rect">
            <a:avLst/>
          </a:prstGeom>
        </p:spPr>
      </p:pic>
    </p:spTree>
    <p:extLst>
      <p:ext uri="{BB962C8B-B14F-4D97-AF65-F5344CB8AC3E}">
        <p14:creationId xmlns:p14="http://schemas.microsoft.com/office/powerpoint/2010/main" val="47640758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397D9D-43B2-2891-8670-55055B34B50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E418653-CF3A-2214-8B2D-3FA9E6F03F26}"/>
              </a:ext>
            </a:extLst>
          </p:cNvPr>
          <p:cNvSpPr>
            <a:spLocks noGrp="1"/>
          </p:cNvSpPr>
          <p:nvPr>
            <p:ph type="title"/>
          </p:nvPr>
        </p:nvSpPr>
        <p:spPr/>
        <p:txBody>
          <a:bodyPr/>
          <a:lstStyle/>
          <a:p>
            <a:r>
              <a:rPr lang="es-ES" sz="4800" b="0" i="0" u="none" strike="noStrike" baseline="0" dirty="0">
                <a:latin typeface="CIDFont+F1"/>
              </a:rPr>
              <a:t>CAPÍTULO 1. Fundamentos de Estructuras de Datos y Algoritmos</a:t>
            </a:r>
            <a:endParaRPr lang="en-US" dirty="0"/>
          </a:p>
        </p:txBody>
      </p:sp>
      <p:sp>
        <p:nvSpPr>
          <p:cNvPr id="3" name="Content Placeholder 2">
            <a:extLst>
              <a:ext uri="{FF2B5EF4-FFF2-40B4-BE49-F238E27FC236}">
                <a16:creationId xmlns:a16="http://schemas.microsoft.com/office/drawing/2014/main" id="{721545E3-8F2E-B1A8-36D2-6DD80D4960B0}"/>
              </a:ext>
            </a:extLst>
          </p:cNvPr>
          <p:cNvSpPr>
            <a:spLocks noGrp="1"/>
          </p:cNvSpPr>
          <p:nvPr>
            <p:ph idx="1"/>
          </p:nvPr>
        </p:nvSpPr>
        <p:spPr/>
        <p:txBody>
          <a:bodyPr/>
          <a:lstStyle/>
          <a:p>
            <a:r>
              <a:rPr lang="es-ES" dirty="0"/>
              <a:t>1.5 Algoritmos de ordenamiento de caso promedio o peor caso (O(N log N)): </a:t>
            </a:r>
            <a:r>
              <a:rPr lang="es-ES" dirty="0" err="1"/>
              <a:t>MergeSort</a:t>
            </a:r>
            <a:r>
              <a:rPr lang="es-ES" dirty="0"/>
              <a:t>, </a:t>
            </a:r>
            <a:r>
              <a:rPr lang="es-ES" dirty="0" err="1"/>
              <a:t>QuickSort</a:t>
            </a:r>
            <a:r>
              <a:rPr lang="es-ES" dirty="0"/>
              <a:t>, </a:t>
            </a:r>
            <a:r>
              <a:rPr lang="es-ES" dirty="0" err="1"/>
              <a:t>heapSort</a:t>
            </a:r>
            <a:r>
              <a:rPr lang="es-ES" dirty="0"/>
              <a:t>)</a:t>
            </a:r>
          </a:p>
          <a:p>
            <a:r>
              <a:rPr lang="es-ES" dirty="0"/>
              <a:t>Quick </a:t>
            </a:r>
            <a:r>
              <a:rPr lang="es-ES" dirty="0" err="1"/>
              <a:t>Sort</a:t>
            </a:r>
            <a:endParaRPr lang="es-ES" dirty="0"/>
          </a:p>
          <a:p>
            <a:pPr marL="0" indent="0">
              <a:buNone/>
            </a:pPr>
            <a:endParaRPr lang="en-US" dirty="0"/>
          </a:p>
        </p:txBody>
      </p:sp>
      <p:pic>
        <p:nvPicPr>
          <p:cNvPr id="6" name="Picture 5" descr="A number on a white background&#10;&#10;AI-generated content may be incorrect.">
            <a:extLst>
              <a:ext uri="{FF2B5EF4-FFF2-40B4-BE49-F238E27FC236}">
                <a16:creationId xmlns:a16="http://schemas.microsoft.com/office/drawing/2014/main" id="{8AD85BA3-F6C9-2F66-7545-434332450D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44928" y="2728057"/>
            <a:ext cx="4284622" cy="2570773"/>
          </a:xfrm>
          <a:prstGeom prst="rect">
            <a:avLst/>
          </a:prstGeom>
        </p:spPr>
      </p:pic>
    </p:spTree>
    <p:extLst>
      <p:ext uri="{BB962C8B-B14F-4D97-AF65-F5344CB8AC3E}">
        <p14:creationId xmlns:p14="http://schemas.microsoft.com/office/powerpoint/2010/main" val="17948206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CB7B81-E425-29D3-7806-1E338CA1CDF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9BFC1C2-3B06-A1C0-C118-9855E9AA86CD}"/>
              </a:ext>
            </a:extLst>
          </p:cNvPr>
          <p:cNvSpPr>
            <a:spLocks noGrp="1"/>
          </p:cNvSpPr>
          <p:nvPr>
            <p:ph type="title"/>
          </p:nvPr>
        </p:nvSpPr>
        <p:spPr/>
        <p:txBody>
          <a:bodyPr/>
          <a:lstStyle/>
          <a:p>
            <a:r>
              <a:rPr lang="es-ES" sz="4800" b="0" i="0" u="none" strike="noStrike" baseline="0" dirty="0">
                <a:latin typeface="CIDFont+F1"/>
              </a:rPr>
              <a:t>CAPÍTULO 1. Fundamentos de Estructuras de Datos y Algoritmos</a:t>
            </a:r>
            <a:endParaRPr lang="en-US" dirty="0"/>
          </a:p>
        </p:txBody>
      </p:sp>
      <p:sp>
        <p:nvSpPr>
          <p:cNvPr id="3" name="Content Placeholder 2">
            <a:extLst>
              <a:ext uri="{FF2B5EF4-FFF2-40B4-BE49-F238E27FC236}">
                <a16:creationId xmlns:a16="http://schemas.microsoft.com/office/drawing/2014/main" id="{AC87DC02-78F5-780C-B2F7-8D10F5CF2C52}"/>
              </a:ext>
            </a:extLst>
          </p:cNvPr>
          <p:cNvSpPr>
            <a:spLocks noGrp="1"/>
          </p:cNvSpPr>
          <p:nvPr>
            <p:ph idx="1"/>
          </p:nvPr>
        </p:nvSpPr>
        <p:spPr/>
        <p:txBody>
          <a:bodyPr/>
          <a:lstStyle/>
          <a:p>
            <a:r>
              <a:rPr lang="es-ES" dirty="0"/>
              <a:t>1.4 Algoritmos cuadráticos de ordenamiento de peor caso (</a:t>
            </a:r>
            <a:r>
              <a:rPr lang="es-ES" dirty="0" err="1"/>
              <a:t>Bubble</a:t>
            </a:r>
            <a:r>
              <a:rPr lang="es-ES" dirty="0"/>
              <a:t> </a:t>
            </a:r>
            <a:r>
              <a:rPr lang="es-ES" dirty="0" err="1"/>
              <a:t>Sort</a:t>
            </a:r>
            <a:r>
              <a:rPr lang="es-ES" dirty="0"/>
              <a:t>, </a:t>
            </a:r>
            <a:r>
              <a:rPr lang="es-ES" dirty="0" err="1"/>
              <a:t>Insertion</a:t>
            </a:r>
            <a:r>
              <a:rPr lang="es-ES" dirty="0"/>
              <a:t> </a:t>
            </a:r>
            <a:r>
              <a:rPr lang="es-ES" dirty="0" err="1"/>
              <a:t>Sort</a:t>
            </a:r>
            <a:r>
              <a:rPr lang="es-ES" dirty="0"/>
              <a:t>, </a:t>
            </a:r>
            <a:r>
              <a:rPr lang="es-ES" dirty="0" err="1"/>
              <a:t>Selection</a:t>
            </a:r>
            <a:r>
              <a:rPr lang="es-ES" dirty="0"/>
              <a:t> </a:t>
            </a:r>
            <a:r>
              <a:rPr lang="es-ES" dirty="0" err="1"/>
              <a:t>Sort</a:t>
            </a:r>
            <a:r>
              <a:rPr lang="es-ES" dirty="0"/>
              <a:t>, </a:t>
            </a:r>
            <a:r>
              <a:rPr lang="es-ES" dirty="0" err="1"/>
              <a:t>Bucket</a:t>
            </a:r>
            <a:r>
              <a:rPr lang="es-ES" dirty="0"/>
              <a:t> </a:t>
            </a:r>
            <a:r>
              <a:rPr lang="es-ES" dirty="0" err="1"/>
              <a:t>Sort</a:t>
            </a:r>
            <a:r>
              <a:rPr lang="es-ES" dirty="0"/>
              <a:t>, </a:t>
            </a:r>
            <a:r>
              <a:rPr lang="es-ES" dirty="0" err="1"/>
              <a:t>Counting</a:t>
            </a:r>
            <a:r>
              <a:rPr lang="es-ES" dirty="0"/>
              <a:t> </a:t>
            </a:r>
            <a:r>
              <a:rPr lang="es-ES" dirty="0" err="1"/>
              <a:t>Sort</a:t>
            </a:r>
            <a:r>
              <a:rPr lang="es-ES" dirty="0"/>
              <a:t>, </a:t>
            </a:r>
            <a:r>
              <a:rPr lang="es-ES" dirty="0" err="1"/>
              <a:t>Radix</a:t>
            </a:r>
            <a:r>
              <a:rPr lang="es-ES" dirty="0"/>
              <a:t> </a:t>
            </a:r>
            <a:r>
              <a:rPr lang="es-ES" dirty="0" err="1"/>
              <a:t>Sort</a:t>
            </a:r>
            <a:r>
              <a:rPr lang="es-ES" dirty="0"/>
              <a:t> )</a:t>
            </a:r>
          </a:p>
          <a:p>
            <a:pPr marL="0" indent="0">
              <a:buNone/>
            </a:pPr>
            <a:r>
              <a:rPr lang="en-US" dirty="0"/>
              <a:t>Radix sort</a:t>
            </a:r>
          </a:p>
        </p:txBody>
      </p:sp>
      <p:pic>
        <p:nvPicPr>
          <p:cNvPr id="5" name="Picture 4" descr="A diagram of mathematical equations&#10;&#10;AI-generated content may be incorrect.">
            <a:extLst>
              <a:ext uri="{FF2B5EF4-FFF2-40B4-BE49-F238E27FC236}">
                <a16:creationId xmlns:a16="http://schemas.microsoft.com/office/drawing/2014/main" id="{4149EAF2-C13A-AF4F-22C2-AE03A09398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49891" y="2642459"/>
            <a:ext cx="6320278" cy="3531695"/>
          </a:xfrm>
          <a:prstGeom prst="rect">
            <a:avLst/>
          </a:prstGeom>
        </p:spPr>
      </p:pic>
    </p:spTree>
    <p:extLst>
      <p:ext uri="{BB962C8B-B14F-4D97-AF65-F5344CB8AC3E}">
        <p14:creationId xmlns:p14="http://schemas.microsoft.com/office/powerpoint/2010/main" val="102043921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CBF496-EED9-85D1-580F-9C96C99D2CF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E50F483-48A4-E232-DA76-0170CBA5F4EE}"/>
              </a:ext>
            </a:extLst>
          </p:cNvPr>
          <p:cNvSpPr>
            <a:spLocks noGrp="1"/>
          </p:cNvSpPr>
          <p:nvPr>
            <p:ph type="title"/>
          </p:nvPr>
        </p:nvSpPr>
        <p:spPr/>
        <p:txBody>
          <a:bodyPr/>
          <a:lstStyle/>
          <a:p>
            <a:r>
              <a:rPr lang="es-ES" sz="4800" b="0" i="0" u="none" strike="noStrike" baseline="0" dirty="0">
                <a:latin typeface="CIDFont+F1"/>
              </a:rPr>
              <a:t>CAPÍTULO 1. Fundamentos de Estructuras de Datos y Algoritmos</a:t>
            </a:r>
            <a:endParaRPr lang="en-US" dirty="0"/>
          </a:p>
        </p:txBody>
      </p:sp>
      <p:sp>
        <p:nvSpPr>
          <p:cNvPr id="3" name="Content Placeholder 2">
            <a:extLst>
              <a:ext uri="{FF2B5EF4-FFF2-40B4-BE49-F238E27FC236}">
                <a16:creationId xmlns:a16="http://schemas.microsoft.com/office/drawing/2014/main" id="{BA83C57E-753B-CFD5-5D71-FE8ABE119E4E}"/>
              </a:ext>
            </a:extLst>
          </p:cNvPr>
          <p:cNvSpPr>
            <a:spLocks noGrp="1"/>
          </p:cNvSpPr>
          <p:nvPr>
            <p:ph idx="1"/>
          </p:nvPr>
        </p:nvSpPr>
        <p:spPr/>
        <p:txBody>
          <a:bodyPr/>
          <a:lstStyle/>
          <a:p>
            <a:r>
              <a:rPr lang="es-ES" dirty="0"/>
              <a:t>1.5 Algoritmos de ordenamiento de caso promedio o peor caso (O(N log N)): </a:t>
            </a:r>
            <a:r>
              <a:rPr lang="es-ES" dirty="0" err="1"/>
              <a:t>MergeSort</a:t>
            </a:r>
            <a:r>
              <a:rPr lang="es-ES" dirty="0"/>
              <a:t>, </a:t>
            </a:r>
            <a:r>
              <a:rPr lang="es-ES" dirty="0" err="1"/>
              <a:t>QuickSort</a:t>
            </a:r>
            <a:r>
              <a:rPr lang="es-ES" dirty="0"/>
              <a:t>, </a:t>
            </a:r>
            <a:r>
              <a:rPr lang="es-ES" dirty="0" err="1"/>
              <a:t>heapSort</a:t>
            </a:r>
            <a:r>
              <a:rPr lang="es-ES" dirty="0"/>
              <a:t>)</a:t>
            </a:r>
          </a:p>
          <a:p>
            <a:r>
              <a:rPr lang="es-ES" dirty="0" err="1"/>
              <a:t>Heap</a:t>
            </a:r>
            <a:r>
              <a:rPr lang="es-ES" dirty="0"/>
              <a:t> </a:t>
            </a:r>
            <a:r>
              <a:rPr lang="es-ES" dirty="0" err="1"/>
              <a:t>Sort</a:t>
            </a:r>
            <a:endParaRPr lang="es-ES" dirty="0"/>
          </a:p>
          <a:p>
            <a:endParaRPr lang="es-ES" dirty="0"/>
          </a:p>
        </p:txBody>
      </p:sp>
      <p:pic>
        <p:nvPicPr>
          <p:cNvPr id="4" name="Online Media 3" title="HEAP SORT | Sorting Algorithms | DSA | GeeksforGeeks">
            <a:hlinkClick r:id="" action="ppaction://media"/>
            <a:extLst>
              <a:ext uri="{FF2B5EF4-FFF2-40B4-BE49-F238E27FC236}">
                <a16:creationId xmlns:a16="http://schemas.microsoft.com/office/drawing/2014/main" id="{66B84817-A8C4-B89D-15F0-EE3B7E0C8EF4}"/>
              </a:ext>
            </a:extLst>
          </p:cNvPr>
          <p:cNvPicPr>
            <a:picLocks noRot="1" noChangeAspect="1"/>
          </p:cNvPicPr>
          <p:nvPr>
            <a:videoFile r:link="rId1"/>
          </p:nvPr>
        </p:nvPicPr>
        <p:blipFill>
          <a:blip r:embed="rId3"/>
          <a:stretch>
            <a:fillRect/>
          </a:stretch>
        </p:blipFill>
        <p:spPr>
          <a:xfrm>
            <a:off x="2926251" y="2677199"/>
            <a:ext cx="6339498" cy="3579016"/>
          </a:xfrm>
          <a:prstGeom prst="rect">
            <a:avLst/>
          </a:prstGeom>
        </p:spPr>
      </p:pic>
    </p:spTree>
    <p:extLst>
      <p:ext uri="{BB962C8B-B14F-4D97-AF65-F5344CB8AC3E}">
        <p14:creationId xmlns:p14="http://schemas.microsoft.com/office/powerpoint/2010/main" val="3774732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9E875D-B538-C28E-4E2D-17FE97A6FDB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A08C50B-382C-CA3C-32AA-B27D45069A26}"/>
              </a:ext>
            </a:extLst>
          </p:cNvPr>
          <p:cNvSpPr>
            <a:spLocks noGrp="1"/>
          </p:cNvSpPr>
          <p:nvPr>
            <p:ph type="title"/>
          </p:nvPr>
        </p:nvSpPr>
        <p:spPr/>
        <p:txBody>
          <a:bodyPr/>
          <a:lstStyle/>
          <a:p>
            <a:r>
              <a:rPr lang="es-ES" sz="4800" b="0" i="0" u="none" strike="noStrike" baseline="0" dirty="0">
                <a:latin typeface="CIDFont+F1"/>
              </a:rPr>
              <a:t>CAPÍTULO 1. Fundamentos de Estructuras de Datos y Algoritmos</a:t>
            </a:r>
            <a:endParaRPr lang="en-US" dirty="0"/>
          </a:p>
        </p:txBody>
      </p:sp>
      <p:sp>
        <p:nvSpPr>
          <p:cNvPr id="3" name="Content Placeholder 2">
            <a:extLst>
              <a:ext uri="{FF2B5EF4-FFF2-40B4-BE49-F238E27FC236}">
                <a16:creationId xmlns:a16="http://schemas.microsoft.com/office/drawing/2014/main" id="{69FFB15C-44E2-30D9-3856-00146D45734C}"/>
              </a:ext>
            </a:extLst>
          </p:cNvPr>
          <p:cNvSpPr>
            <a:spLocks noGrp="1"/>
          </p:cNvSpPr>
          <p:nvPr>
            <p:ph idx="1"/>
          </p:nvPr>
        </p:nvSpPr>
        <p:spPr/>
        <p:txBody>
          <a:bodyPr>
            <a:normAutofit/>
          </a:bodyPr>
          <a:lstStyle/>
          <a:p>
            <a:r>
              <a:rPr lang="es-ES" dirty="0"/>
              <a:t>1.7 </a:t>
            </a:r>
            <a:r>
              <a:rPr lang="es-ES" dirty="0" err="1"/>
              <a:t>Hashing</a:t>
            </a:r>
            <a:r>
              <a:rPr lang="es-ES" dirty="0"/>
              <a:t> y Resolución de Colisiones</a:t>
            </a:r>
            <a:endParaRPr lang="en-US" dirty="0"/>
          </a:p>
          <a:p>
            <a:pPr>
              <a:buNone/>
            </a:pPr>
            <a:r>
              <a:rPr lang="es-ES" dirty="0"/>
              <a:t>El </a:t>
            </a:r>
            <a:r>
              <a:rPr lang="es-ES" b="1" dirty="0" err="1"/>
              <a:t>hashing</a:t>
            </a:r>
            <a:r>
              <a:rPr lang="es-ES" dirty="0"/>
              <a:t> es un proceso que toma una entrada (clave) y la convierte en un </a:t>
            </a:r>
            <a:r>
              <a:rPr lang="es-ES" b="1" dirty="0"/>
              <a:t>índice</a:t>
            </a:r>
            <a:r>
              <a:rPr lang="es-ES" dirty="0"/>
              <a:t> (número entero), mediante una </a:t>
            </a:r>
            <a:r>
              <a:rPr lang="es-ES" b="1" dirty="0"/>
              <a:t>función hash</a:t>
            </a:r>
            <a:r>
              <a:rPr lang="es-ES" dirty="0"/>
              <a:t>, para almacenarla en una estructura llamada </a:t>
            </a:r>
            <a:r>
              <a:rPr lang="es-ES" b="1" dirty="0"/>
              <a:t>tabla hash</a:t>
            </a:r>
            <a:r>
              <a:rPr lang="es-ES" dirty="0"/>
              <a:t>.</a:t>
            </a:r>
          </a:p>
          <a:p>
            <a:pPr>
              <a:buFont typeface="Arial" panose="020B0604020202020204" pitchFamily="34" charset="0"/>
              <a:buChar char="•"/>
            </a:pPr>
            <a:r>
              <a:rPr lang="es-ES" dirty="0"/>
              <a:t>Una </a:t>
            </a:r>
            <a:r>
              <a:rPr lang="es-ES" b="1" dirty="0"/>
              <a:t>función hash</a:t>
            </a:r>
            <a:r>
              <a:rPr lang="es-ES" dirty="0"/>
              <a:t> transforma la clave en un valor numérico.</a:t>
            </a:r>
          </a:p>
          <a:p>
            <a:pPr>
              <a:buFont typeface="Arial" panose="020B0604020202020204" pitchFamily="34" charset="0"/>
              <a:buChar char="•"/>
            </a:pPr>
            <a:r>
              <a:rPr lang="es-ES" dirty="0"/>
              <a:t>Este valor se usa como </a:t>
            </a:r>
            <a:r>
              <a:rPr lang="es-ES" b="1" dirty="0"/>
              <a:t>índice</a:t>
            </a:r>
            <a:r>
              <a:rPr lang="es-ES" dirty="0"/>
              <a:t> para colocar o buscar datos en una tabla de tamaño fijo.</a:t>
            </a:r>
          </a:p>
          <a:p>
            <a:pPr marL="0" indent="0">
              <a:buNone/>
            </a:pPr>
            <a:endParaRPr lang="es-ES" dirty="0"/>
          </a:p>
        </p:txBody>
      </p:sp>
      <p:pic>
        <p:nvPicPr>
          <p:cNvPr id="5" name="Graphic 4">
            <a:extLst>
              <a:ext uri="{FF2B5EF4-FFF2-40B4-BE49-F238E27FC236}">
                <a16:creationId xmlns:a16="http://schemas.microsoft.com/office/drawing/2014/main" id="{7BBB293B-2EFD-CCB9-DCD0-C740175E63A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017180" y="3877154"/>
            <a:ext cx="3931337" cy="2295131"/>
          </a:xfrm>
          <a:prstGeom prst="rect">
            <a:avLst/>
          </a:prstGeom>
        </p:spPr>
      </p:pic>
      <p:pic>
        <p:nvPicPr>
          <p:cNvPr id="7" name="Picture 6" descr="A black and white symbol with arrows pointing to a hashtag&#10;&#10;AI-generated content may be incorrect.">
            <a:extLst>
              <a:ext uri="{FF2B5EF4-FFF2-40B4-BE49-F238E27FC236}">
                <a16:creationId xmlns:a16="http://schemas.microsoft.com/office/drawing/2014/main" id="{6C5119BB-E7F7-260E-585B-2FEBC4CDEA1C}"/>
              </a:ext>
            </a:extLst>
          </p:cNvPr>
          <p:cNvPicPr>
            <a:picLocks noChangeAspect="1"/>
          </p:cNvPicPr>
          <p:nvPr/>
        </p:nvPicPr>
        <p:blipFill>
          <a:blip r:embed="rId4">
            <a:extLst>
              <a:ext uri="{28A0092B-C50C-407E-A947-70E740481C1C}">
                <a14:useLocalDpi xmlns:a14="http://schemas.microsoft.com/office/drawing/2010/main" val="0"/>
              </a:ext>
            </a:extLst>
          </a:blip>
          <a:srcRect t="27596" b="14605"/>
          <a:stretch/>
        </p:blipFill>
        <p:spPr>
          <a:xfrm>
            <a:off x="7218163" y="4710985"/>
            <a:ext cx="4254627" cy="1158109"/>
          </a:xfrm>
          <a:prstGeom prst="rect">
            <a:avLst/>
          </a:prstGeom>
        </p:spPr>
      </p:pic>
    </p:spTree>
    <p:extLst>
      <p:ext uri="{BB962C8B-B14F-4D97-AF65-F5344CB8AC3E}">
        <p14:creationId xmlns:p14="http://schemas.microsoft.com/office/powerpoint/2010/main" val="231757872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201745-A2DF-F663-A8A1-A97BB66E769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9C175E0-2499-4BBF-7ED6-157CBB347E4C}"/>
              </a:ext>
            </a:extLst>
          </p:cNvPr>
          <p:cNvSpPr>
            <a:spLocks noGrp="1"/>
          </p:cNvSpPr>
          <p:nvPr>
            <p:ph type="title"/>
          </p:nvPr>
        </p:nvSpPr>
        <p:spPr/>
        <p:txBody>
          <a:bodyPr/>
          <a:lstStyle/>
          <a:p>
            <a:r>
              <a:rPr lang="es-ES" sz="4800" b="0" i="0" u="none" strike="noStrike" baseline="0" dirty="0">
                <a:latin typeface="CIDFont+F1"/>
              </a:rPr>
              <a:t>CAPÍTULO 1. Fundamentos de Estructuras de Datos y Algoritmos</a:t>
            </a:r>
            <a:endParaRPr lang="en-US" dirty="0"/>
          </a:p>
        </p:txBody>
      </p:sp>
      <p:sp>
        <p:nvSpPr>
          <p:cNvPr id="3" name="Content Placeholder 2">
            <a:extLst>
              <a:ext uri="{FF2B5EF4-FFF2-40B4-BE49-F238E27FC236}">
                <a16:creationId xmlns:a16="http://schemas.microsoft.com/office/drawing/2014/main" id="{E08C7442-EB3C-5B29-5D68-97E77AB23352}"/>
              </a:ext>
            </a:extLst>
          </p:cNvPr>
          <p:cNvSpPr>
            <a:spLocks noGrp="1"/>
          </p:cNvSpPr>
          <p:nvPr>
            <p:ph idx="1"/>
          </p:nvPr>
        </p:nvSpPr>
        <p:spPr/>
        <p:txBody>
          <a:bodyPr>
            <a:normAutofit/>
          </a:bodyPr>
          <a:lstStyle/>
          <a:p>
            <a:r>
              <a:rPr lang="es-ES" dirty="0"/>
              <a:t>1.7 </a:t>
            </a:r>
            <a:r>
              <a:rPr lang="es-ES" dirty="0" err="1"/>
              <a:t>Hashing</a:t>
            </a:r>
            <a:r>
              <a:rPr lang="es-ES" dirty="0"/>
              <a:t> y Resolución de Colisiones</a:t>
            </a:r>
            <a:endParaRPr lang="en-US" dirty="0"/>
          </a:p>
          <a:p>
            <a:pPr>
              <a:buNone/>
            </a:pPr>
            <a:r>
              <a:rPr lang="es-ES" u="sng" dirty="0"/>
              <a:t>Sirve para:</a:t>
            </a:r>
          </a:p>
          <a:p>
            <a:pPr>
              <a:buFont typeface="Arial" panose="020B0604020202020204" pitchFamily="34" charset="0"/>
              <a:buChar char="•"/>
            </a:pPr>
            <a:r>
              <a:rPr lang="es-ES" b="1" dirty="0"/>
              <a:t>Guardar datos</a:t>
            </a:r>
            <a:r>
              <a:rPr lang="es-ES" dirty="0"/>
              <a:t> de manera eficiente.</a:t>
            </a:r>
          </a:p>
          <a:p>
            <a:pPr>
              <a:buFont typeface="Arial" panose="020B0604020202020204" pitchFamily="34" charset="0"/>
              <a:buChar char="•"/>
            </a:pPr>
            <a:r>
              <a:rPr lang="es-ES" b="1" dirty="0"/>
              <a:t>Buscar datos rápidamente</a:t>
            </a:r>
            <a:r>
              <a:rPr lang="es-ES" dirty="0"/>
              <a:t> (normalmente en tiempo constante, O(1)).</a:t>
            </a:r>
          </a:p>
          <a:p>
            <a:pPr>
              <a:buNone/>
            </a:pPr>
            <a:endParaRPr lang="es-ES" u="sng" dirty="0"/>
          </a:p>
          <a:p>
            <a:pPr>
              <a:buNone/>
            </a:pPr>
            <a:r>
              <a:rPr lang="es-ES" u="sng" dirty="0"/>
              <a:t>Ventajas del </a:t>
            </a:r>
            <a:r>
              <a:rPr lang="es-ES" u="sng" dirty="0" err="1"/>
              <a:t>Hashing</a:t>
            </a:r>
            <a:endParaRPr lang="es-ES" u="sng" dirty="0"/>
          </a:p>
          <a:p>
            <a:pPr>
              <a:buFont typeface="Arial" panose="020B0604020202020204" pitchFamily="34" charset="0"/>
              <a:buChar char="•"/>
            </a:pPr>
            <a:r>
              <a:rPr lang="es-ES" dirty="0"/>
              <a:t>Muy rápido para </a:t>
            </a:r>
            <a:r>
              <a:rPr lang="es-ES" b="1" dirty="0"/>
              <a:t>buscar, insertar y eliminar datos</a:t>
            </a:r>
            <a:r>
              <a:rPr lang="es-ES" dirty="0"/>
              <a:t>.</a:t>
            </a:r>
          </a:p>
          <a:p>
            <a:pPr>
              <a:buFont typeface="Arial" panose="020B0604020202020204" pitchFamily="34" charset="0"/>
              <a:buChar char="•"/>
            </a:pPr>
            <a:r>
              <a:rPr lang="es-ES" dirty="0"/>
              <a:t>Ideal para </a:t>
            </a:r>
            <a:r>
              <a:rPr lang="es-ES" b="1" dirty="0"/>
              <a:t>estructuras como diccionarios o sets</a:t>
            </a:r>
            <a:r>
              <a:rPr lang="es-ES" dirty="0"/>
              <a:t> en muchos lenguajes de programación.</a:t>
            </a:r>
          </a:p>
          <a:p>
            <a:pPr marL="0" indent="0">
              <a:buNone/>
            </a:pPr>
            <a:endParaRPr lang="es-ES" dirty="0"/>
          </a:p>
        </p:txBody>
      </p:sp>
    </p:spTree>
    <p:extLst>
      <p:ext uri="{BB962C8B-B14F-4D97-AF65-F5344CB8AC3E}">
        <p14:creationId xmlns:p14="http://schemas.microsoft.com/office/powerpoint/2010/main" val="216207223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885A2F-7BCA-2538-B08D-94E548A3295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332F688-B92C-BB23-EEE8-9DD921A70173}"/>
              </a:ext>
            </a:extLst>
          </p:cNvPr>
          <p:cNvSpPr>
            <a:spLocks noGrp="1"/>
          </p:cNvSpPr>
          <p:nvPr>
            <p:ph type="title"/>
          </p:nvPr>
        </p:nvSpPr>
        <p:spPr/>
        <p:txBody>
          <a:bodyPr/>
          <a:lstStyle/>
          <a:p>
            <a:r>
              <a:rPr lang="es-ES" sz="4800" b="0" i="0" u="none" strike="noStrike" baseline="0" dirty="0">
                <a:latin typeface="CIDFont+F1"/>
              </a:rPr>
              <a:t>CAPÍTULO 1. Fundamentos de Estructuras de Datos y Algoritmos</a:t>
            </a:r>
            <a:endParaRPr lang="en-US" dirty="0"/>
          </a:p>
        </p:txBody>
      </p:sp>
      <p:sp>
        <p:nvSpPr>
          <p:cNvPr id="3" name="Content Placeholder 2">
            <a:extLst>
              <a:ext uri="{FF2B5EF4-FFF2-40B4-BE49-F238E27FC236}">
                <a16:creationId xmlns:a16="http://schemas.microsoft.com/office/drawing/2014/main" id="{234CCADC-074A-392A-E4D7-698398C024CB}"/>
              </a:ext>
            </a:extLst>
          </p:cNvPr>
          <p:cNvSpPr>
            <a:spLocks noGrp="1"/>
          </p:cNvSpPr>
          <p:nvPr>
            <p:ph idx="1"/>
          </p:nvPr>
        </p:nvSpPr>
        <p:spPr/>
        <p:txBody>
          <a:bodyPr>
            <a:normAutofit/>
          </a:bodyPr>
          <a:lstStyle/>
          <a:p>
            <a:r>
              <a:rPr lang="es-ES" dirty="0"/>
              <a:t>1.7 </a:t>
            </a:r>
            <a:r>
              <a:rPr lang="es-ES" dirty="0" err="1"/>
              <a:t>Hashing</a:t>
            </a:r>
            <a:r>
              <a:rPr lang="es-ES" dirty="0"/>
              <a:t> y Resolución de Colisiones</a:t>
            </a:r>
            <a:endParaRPr lang="en-US" dirty="0"/>
          </a:p>
          <a:p>
            <a:pPr>
              <a:buNone/>
            </a:pPr>
            <a:r>
              <a:rPr lang="es-ES" b="1" dirty="0"/>
              <a:t>1. Tienes una clave</a:t>
            </a:r>
          </a:p>
          <a:p>
            <a:pPr>
              <a:buNone/>
            </a:pPr>
            <a:r>
              <a:rPr lang="es-ES" dirty="0"/>
              <a:t>Ejemplo: "usuario123"</a:t>
            </a:r>
          </a:p>
          <a:p>
            <a:pPr>
              <a:buNone/>
            </a:pPr>
            <a:r>
              <a:rPr lang="es-ES" b="1" dirty="0"/>
              <a:t>2. Usas una función hash</a:t>
            </a:r>
          </a:p>
          <a:p>
            <a:pPr>
              <a:buNone/>
            </a:pPr>
            <a:r>
              <a:rPr lang="es-ES" dirty="0"/>
              <a:t>Convierte esa clave en un número (hash).</a:t>
            </a:r>
          </a:p>
          <a:p>
            <a:pPr algn="ctr">
              <a:buNone/>
            </a:pPr>
            <a:r>
              <a:rPr lang="es-ES" dirty="0"/>
              <a:t>("usuario123")  # → 9283729 (número hash)</a:t>
            </a:r>
          </a:p>
          <a:p>
            <a:pPr>
              <a:buNone/>
            </a:pPr>
            <a:r>
              <a:rPr lang="es-ES" b="1" dirty="0"/>
              <a:t>3. Reduces el número al tamaño de la tabla (en este caso la tabla es de 10)</a:t>
            </a:r>
          </a:p>
          <a:p>
            <a:pPr algn="ctr">
              <a:buNone/>
            </a:pPr>
            <a:r>
              <a:rPr lang="es-ES" dirty="0"/>
              <a:t>9283729 % 10  # → 9</a:t>
            </a:r>
          </a:p>
          <a:p>
            <a:pPr>
              <a:buNone/>
            </a:pPr>
            <a:r>
              <a:rPr lang="es-ES" b="1" dirty="0"/>
              <a:t>4. Guardas el valor en la posición 9 de la tabla.</a:t>
            </a:r>
          </a:p>
          <a:p>
            <a:pPr>
              <a:buNone/>
            </a:pPr>
            <a:endParaRPr lang="es-ES" dirty="0"/>
          </a:p>
          <a:p>
            <a:pPr>
              <a:buNone/>
            </a:pPr>
            <a:endParaRPr lang="es-ES" dirty="0"/>
          </a:p>
          <a:p>
            <a:pPr marL="0" indent="0">
              <a:buNone/>
            </a:pPr>
            <a:endParaRPr lang="es-ES" dirty="0"/>
          </a:p>
          <a:p>
            <a:pPr marL="0" indent="0">
              <a:buNone/>
            </a:pPr>
            <a:endParaRPr lang="es-ES" dirty="0"/>
          </a:p>
        </p:txBody>
      </p:sp>
      <p:graphicFrame>
        <p:nvGraphicFramePr>
          <p:cNvPr id="6" name="Table 5">
            <a:extLst>
              <a:ext uri="{FF2B5EF4-FFF2-40B4-BE49-F238E27FC236}">
                <a16:creationId xmlns:a16="http://schemas.microsoft.com/office/drawing/2014/main" id="{F839E4D2-78DF-171B-F031-7D49EE8D99EF}"/>
              </a:ext>
            </a:extLst>
          </p:cNvPr>
          <p:cNvGraphicFramePr>
            <a:graphicFrameLocks noGrp="1"/>
          </p:cNvGraphicFramePr>
          <p:nvPr>
            <p:extLst>
              <p:ext uri="{D42A27DB-BD31-4B8C-83A1-F6EECF244321}">
                <p14:modId xmlns:p14="http://schemas.microsoft.com/office/powerpoint/2010/main" val="3811408244"/>
              </p:ext>
            </p:extLst>
          </p:nvPr>
        </p:nvGraphicFramePr>
        <p:xfrm>
          <a:off x="2489200" y="5869094"/>
          <a:ext cx="7213600" cy="457200"/>
        </p:xfrm>
        <a:graphic>
          <a:graphicData uri="http://schemas.openxmlformats.org/drawingml/2006/table">
            <a:tbl>
              <a:tblPr>
                <a:tableStyleId>{5C22544A-7EE6-4342-B048-85BDC9FD1C3A}</a:tableStyleId>
              </a:tblPr>
              <a:tblGrid>
                <a:gridCol w="609600">
                  <a:extLst>
                    <a:ext uri="{9D8B030D-6E8A-4147-A177-3AD203B41FA5}">
                      <a16:colId xmlns:a16="http://schemas.microsoft.com/office/drawing/2014/main" val="2103425278"/>
                    </a:ext>
                  </a:extLst>
                </a:gridCol>
                <a:gridCol w="609600">
                  <a:extLst>
                    <a:ext uri="{9D8B030D-6E8A-4147-A177-3AD203B41FA5}">
                      <a16:colId xmlns:a16="http://schemas.microsoft.com/office/drawing/2014/main" val="2683616994"/>
                    </a:ext>
                  </a:extLst>
                </a:gridCol>
                <a:gridCol w="609600">
                  <a:extLst>
                    <a:ext uri="{9D8B030D-6E8A-4147-A177-3AD203B41FA5}">
                      <a16:colId xmlns:a16="http://schemas.microsoft.com/office/drawing/2014/main" val="1454202850"/>
                    </a:ext>
                  </a:extLst>
                </a:gridCol>
                <a:gridCol w="609600">
                  <a:extLst>
                    <a:ext uri="{9D8B030D-6E8A-4147-A177-3AD203B41FA5}">
                      <a16:colId xmlns:a16="http://schemas.microsoft.com/office/drawing/2014/main" val="3243450143"/>
                    </a:ext>
                  </a:extLst>
                </a:gridCol>
                <a:gridCol w="609600">
                  <a:extLst>
                    <a:ext uri="{9D8B030D-6E8A-4147-A177-3AD203B41FA5}">
                      <a16:colId xmlns:a16="http://schemas.microsoft.com/office/drawing/2014/main" val="579470528"/>
                    </a:ext>
                  </a:extLst>
                </a:gridCol>
                <a:gridCol w="609600">
                  <a:extLst>
                    <a:ext uri="{9D8B030D-6E8A-4147-A177-3AD203B41FA5}">
                      <a16:colId xmlns:a16="http://schemas.microsoft.com/office/drawing/2014/main" val="2432134414"/>
                    </a:ext>
                  </a:extLst>
                </a:gridCol>
                <a:gridCol w="609600">
                  <a:extLst>
                    <a:ext uri="{9D8B030D-6E8A-4147-A177-3AD203B41FA5}">
                      <a16:colId xmlns:a16="http://schemas.microsoft.com/office/drawing/2014/main" val="2339624183"/>
                    </a:ext>
                  </a:extLst>
                </a:gridCol>
                <a:gridCol w="609600">
                  <a:extLst>
                    <a:ext uri="{9D8B030D-6E8A-4147-A177-3AD203B41FA5}">
                      <a16:colId xmlns:a16="http://schemas.microsoft.com/office/drawing/2014/main" val="1162599264"/>
                    </a:ext>
                  </a:extLst>
                </a:gridCol>
                <a:gridCol w="609600">
                  <a:extLst>
                    <a:ext uri="{9D8B030D-6E8A-4147-A177-3AD203B41FA5}">
                      <a16:colId xmlns:a16="http://schemas.microsoft.com/office/drawing/2014/main" val="2943865308"/>
                    </a:ext>
                  </a:extLst>
                </a:gridCol>
                <a:gridCol w="609600">
                  <a:extLst>
                    <a:ext uri="{9D8B030D-6E8A-4147-A177-3AD203B41FA5}">
                      <a16:colId xmlns:a16="http://schemas.microsoft.com/office/drawing/2014/main" val="2723925845"/>
                    </a:ext>
                  </a:extLst>
                </a:gridCol>
                <a:gridCol w="1117600">
                  <a:extLst>
                    <a:ext uri="{9D8B030D-6E8A-4147-A177-3AD203B41FA5}">
                      <a16:colId xmlns:a16="http://schemas.microsoft.com/office/drawing/2014/main" val="1526908255"/>
                    </a:ext>
                  </a:extLst>
                </a:gridCol>
              </a:tblGrid>
              <a:tr h="228600">
                <a:tc>
                  <a:txBody>
                    <a:bodyPr/>
                    <a:lstStyle/>
                    <a:p>
                      <a:pPr algn="l" fontAlgn="b"/>
                      <a:r>
                        <a:rPr lang="en-US" sz="1100" u="none" strike="noStrike">
                          <a:effectLst/>
                        </a:rPr>
                        <a:t>Índice: </a:t>
                      </a:r>
                      <a:endParaRPr lang="en-US" sz="1100" b="0" i="0" u="none" strike="noStrike">
                        <a:solidFill>
                          <a:srgbClr val="000000"/>
                        </a:solidFill>
                        <a:effectLst/>
                        <a:latin typeface="Aptos Narrow" panose="020B0004020202020204" pitchFamily="34" charset="0"/>
                      </a:endParaRPr>
                    </a:p>
                  </a:txBody>
                  <a:tcPr marL="7620" marR="7620" marT="7620" marB="0" anchor="b"/>
                </a:tc>
                <a:tc>
                  <a:txBody>
                    <a:bodyPr/>
                    <a:lstStyle/>
                    <a:p>
                      <a:pPr algn="ctr" rtl="0" fontAlgn="ctr"/>
                      <a:r>
                        <a:rPr lang="en-US" sz="1400" u="none" strike="noStrike">
                          <a:effectLst/>
                        </a:rPr>
                        <a:t>0</a:t>
                      </a:r>
                      <a:endParaRPr lang="en-US" sz="1400" b="0" i="0" u="none" strike="noStrike">
                        <a:solidFill>
                          <a:srgbClr val="404040"/>
                        </a:solidFill>
                        <a:effectLst/>
                        <a:latin typeface="Calibri" panose="020F0502020204030204" pitchFamily="34" charset="0"/>
                      </a:endParaRPr>
                    </a:p>
                  </a:txBody>
                  <a:tcPr marL="7620" marR="7620" marT="7620" marB="0" anchor="ctr"/>
                </a:tc>
                <a:tc>
                  <a:txBody>
                    <a:bodyPr/>
                    <a:lstStyle/>
                    <a:p>
                      <a:pPr algn="ctr" rtl="0" fontAlgn="ctr"/>
                      <a:r>
                        <a:rPr lang="en-US" sz="1400" u="none" strike="noStrike">
                          <a:effectLst/>
                        </a:rPr>
                        <a:t>1</a:t>
                      </a:r>
                      <a:endParaRPr lang="en-US" sz="1400" b="0" i="0" u="none" strike="noStrike">
                        <a:solidFill>
                          <a:srgbClr val="404040"/>
                        </a:solidFill>
                        <a:effectLst/>
                        <a:latin typeface="Calibri" panose="020F0502020204030204" pitchFamily="34" charset="0"/>
                      </a:endParaRPr>
                    </a:p>
                  </a:txBody>
                  <a:tcPr marL="7620" marR="7620" marT="7620" marB="0" anchor="ctr"/>
                </a:tc>
                <a:tc>
                  <a:txBody>
                    <a:bodyPr/>
                    <a:lstStyle/>
                    <a:p>
                      <a:pPr algn="ctr" rtl="0" fontAlgn="ctr"/>
                      <a:r>
                        <a:rPr lang="en-US" sz="1400" u="none" strike="noStrike">
                          <a:effectLst/>
                        </a:rPr>
                        <a:t>2</a:t>
                      </a:r>
                      <a:endParaRPr lang="en-US" sz="1400" b="0" i="0" u="none" strike="noStrike">
                        <a:solidFill>
                          <a:srgbClr val="404040"/>
                        </a:solidFill>
                        <a:effectLst/>
                        <a:latin typeface="Calibri" panose="020F0502020204030204" pitchFamily="34" charset="0"/>
                      </a:endParaRPr>
                    </a:p>
                  </a:txBody>
                  <a:tcPr marL="7620" marR="7620" marT="7620" marB="0" anchor="ctr"/>
                </a:tc>
                <a:tc>
                  <a:txBody>
                    <a:bodyPr/>
                    <a:lstStyle/>
                    <a:p>
                      <a:pPr algn="ctr" rtl="0" fontAlgn="ctr"/>
                      <a:r>
                        <a:rPr lang="en-US" sz="1400" u="none" strike="noStrike">
                          <a:effectLst/>
                        </a:rPr>
                        <a:t>3</a:t>
                      </a:r>
                      <a:endParaRPr lang="en-US" sz="1400" b="0" i="0" u="none" strike="noStrike">
                        <a:solidFill>
                          <a:srgbClr val="404040"/>
                        </a:solidFill>
                        <a:effectLst/>
                        <a:latin typeface="Calibri" panose="020F0502020204030204" pitchFamily="34" charset="0"/>
                      </a:endParaRPr>
                    </a:p>
                  </a:txBody>
                  <a:tcPr marL="7620" marR="7620" marT="7620" marB="0" anchor="ctr"/>
                </a:tc>
                <a:tc>
                  <a:txBody>
                    <a:bodyPr/>
                    <a:lstStyle/>
                    <a:p>
                      <a:pPr algn="ctr" rtl="0" fontAlgn="ctr"/>
                      <a:r>
                        <a:rPr lang="en-US" sz="1400" u="none" strike="noStrike">
                          <a:effectLst/>
                        </a:rPr>
                        <a:t>4</a:t>
                      </a:r>
                      <a:endParaRPr lang="en-US" sz="1400" b="0" i="0" u="none" strike="noStrike">
                        <a:solidFill>
                          <a:srgbClr val="404040"/>
                        </a:solidFill>
                        <a:effectLst/>
                        <a:latin typeface="Calibri" panose="020F0502020204030204" pitchFamily="34" charset="0"/>
                      </a:endParaRPr>
                    </a:p>
                  </a:txBody>
                  <a:tcPr marL="7620" marR="7620" marT="7620" marB="0" anchor="ctr"/>
                </a:tc>
                <a:tc>
                  <a:txBody>
                    <a:bodyPr/>
                    <a:lstStyle/>
                    <a:p>
                      <a:pPr algn="ctr" rtl="0" fontAlgn="ctr"/>
                      <a:r>
                        <a:rPr lang="en-US" sz="1400" u="none" strike="noStrike">
                          <a:effectLst/>
                        </a:rPr>
                        <a:t>5</a:t>
                      </a:r>
                      <a:endParaRPr lang="en-US" sz="1400" b="0" i="0" u="none" strike="noStrike">
                        <a:solidFill>
                          <a:srgbClr val="404040"/>
                        </a:solidFill>
                        <a:effectLst/>
                        <a:latin typeface="Calibri" panose="020F0502020204030204" pitchFamily="34" charset="0"/>
                      </a:endParaRPr>
                    </a:p>
                  </a:txBody>
                  <a:tcPr marL="7620" marR="7620" marT="7620" marB="0" anchor="ctr"/>
                </a:tc>
                <a:tc>
                  <a:txBody>
                    <a:bodyPr/>
                    <a:lstStyle/>
                    <a:p>
                      <a:pPr algn="ctr" rtl="0" fontAlgn="ctr"/>
                      <a:r>
                        <a:rPr lang="en-US" sz="1400" u="none" strike="noStrike">
                          <a:effectLst/>
                        </a:rPr>
                        <a:t>6</a:t>
                      </a:r>
                      <a:endParaRPr lang="en-US" sz="1400" b="0" i="0" u="none" strike="noStrike">
                        <a:solidFill>
                          <a:srgbClr val="404040"/>
                        </a:solidFill>
                        <a:effectLst/>
                        <a:latin typeface="Calibri" panose="020F0502020204030204" pitchFamily="34" charset="0"/>
                      </a:endParaRPr>
                    </a:p>
                  </a:txBody>
                  <a:tcPr marL="7620" marR="7620" marT="7620" marB="0" anchor="ctr"/>
                </a:tc>
                <a:tc>
                  <a:txBody>
                    <a:bodyPr/>
                    <a:lstStyle/>
                    <a:p>
                      <a:pPr algn="ctr" rtl="0" fontAlgn="ctr"/>
                      <a:r>
                        <a:rPr lang="en-US" sz="1400" u="none" strike="noStrike">
                          <a:effectLst/>
                        </a:rPr>
                        <a:t>7</a:t>
                      </a:r>
                      <a:endParaRPr lang="en-US" sz="1400" b="0" i="0" u="none" strike="noStrike">
                        <a:solidFill>
                          <a:srgbClr val="404040"/>
                        </a:solidFill>
                        <a:effectLst/>
                        <a:latin typeface="Calibri" panose="020F0502020204030204" pitchFamily="34" charset="0"/>
                      </a:endParaRPr>
                    </a:p>
                  </a:txBody>
                  <a:tcPr marL="7620" marR="7620" marT="7620" marB="0" anchor="ctr"/>
                </a:tc>
                <a:tc>
                  <a:txBody>
                    <a:bodyPr/>
                    <a:lstStyle/>
                    <a:p>
                      <a:pPr algn="ctr" rtl="0" fontAlgn="ctr"/>
                      <a:r>
                        <a:rPr lang="en-US" sz="1400" u="none" strike="noStrike">
                          <a:effectLst/>
                        </a:rPr>
                        <a:t>8</a:t>
                      </a:r>
                      <a:endParaRPr lang="en-US" sz="1400" b="0" i="0" u="none" strike="noStrike">
                        <a:solidFill>
                          <a:srgbClr val="404040"/>
                        </a:solidFill>
                        <a:effectLst/>
                        <a:latin typeface="Calibri" panose="020F0502020204030204" pitchFamily="34" charset="0"/>
                      </a:endParaRPr>
                    </a:p>
                  </a:txBody>
                  <a:tcPr marL="7620" marR="7620" marT="7620" marB="0" anchor="ctr"/>
                </a:tc>
                <a:tc>
                  <a:txBody>
                    <a:bodyPr/>
                    <a:lstStyle/>
                    <a:p>
                      <a:pPr algn="ctr" rtl="0" fontAlgn="ctr"/>
                      <a:r>
                        <a:rPr lang="en-US" sz="1400" u="none" strike="noStrike">
                          <a:effectLst/>
                        </a:rPr>
                        <a:t>9</a:t>
                      </a:r>
                      <a:endParaRPr lang="en-US" sz="1400" b="0" i="0" u="none" strike="noStrike">
                        <a:solidFill>
                          <a:srgbClr val="40404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2956252718"/>
                  </a:ext>
                </a:extLst>
              </a:tr>
              <a:tr h="228600">
                <a:tc>
                  <a:txBody>
                    <a:bodyPr/>
                    <a:lstStyle/>
                    <a:p>
                      <a:pPr algn="l" fontAlgn="b"/>
                      <a:r>
                        <a:rPr lang="en-US" sz="1100" u="none" strike="noStrike">
                          <a:effectLst/>
                        </a:rPr>
                        <a:t>Tabla:</a:t>
                      </a:r>
                      <a:endParaRPr lang="en-US" sz="1100" b="0" i="0" u="none" strike="noStrike">
                        <a:solidFill>
                          <a:srgbClr val="000000"/>
                        </a:solidFill>
                        <a:effectLst/>
                        <a:latin typeface="Aptos Narrow" panose="020B0004020202020204" pitchFamily="34" charset="0"/>
                      </a:endParaRPr>
                    </a:p>
                  </a:txBody>
                  <a:tcPr marL="7620" marR="7620" marT="7620" marB="0" anchor="b"/>
                </a:tc>
                <a:tc>
                  <a:txBody>
                    <a:bodyPr/>
                    <a:lstStyle/>
                    <a:p>
                      <a:pPr algn="ctr" rtl="0" fontAlgn="ctr"/>
                      <a:r>
                        <a:rPr lang="en-US" sz="1400" u="none" strike="noStrike">
                          <a:effectLst/>
                        </a:rPr>
                        <a:t>[ ]</a:t>
                      </a:r>
                      <a:endParaRPr lang="en-US" sz="1400" b="0" i="0" u="none" strike="noStrike">
                        <a:solidFill>
                          <a:srgbClr val="404040"/>
                        </a:solidFill>
                        <a:effectLst/>
                        <a:latin typeface="Calibri" panose="020F0502020204030204" pitchFamily="34" charset="0"/>
                      </a:endParaRPr>
                    </a:p>
                  </a:txBody>
                  <a:tcPr marL="7620" marR="7620" marT="7620" marB="0" anchor="ctr"/>
                </a:tc>
                <a:tc>
                  <a:txBody>
                    <a:bodyPr/>
                    <a:lstStyle/>
                    <a:p>
                      <a:pPr algn="ctr" rtl="0" fontAlgn="ctr"/>
                      <a:r>
                        <a:rPr lang="en-US" sz="1400" u="none" strike="noStrike">
                          <a:effectLst/>
                        </a:rPr>
                        <a:t>[ ]</a:t>
                      </a:r>
                      <a:endParaRPr lang="en-US" sz="1400" b="0" i="0" u="none" strike="noStrike">
                        <a:solidFill>
                          <a:srgbClr val="404040"/>
                        </a:solidFill>
                        <a:effectLst/>
                        <a:latin typeface="Calibri" panose="020F0502020204030204" pitchFamily="34" charset="0"/>
                      </a:endParaRPr>
                    </a:p>
                  </a:txBody>
                  <a:tcPr marL="7620" marR="7620" marT="7620" marB="0" anchor="ctr"/>
                </a:tc>
                <a:tc>
                  <a:txBody>
                    <a:bodyPr/>
                    <a:lstStyle/>
                    <a:p>
                      <a:pPr algn="ctr" rtl="0" fontAlgn="ctr"/>
                      <a:r>
                        <a:rPr lang="en-US" sz="1400" u="none" strike="noStrike">
                          <a:effectLst/>
                        </a:rPr>
                        <a:t>[ ]</a:t>
                      </a:r>
                      <a:endParaRPr lang="en-US" sz="1400" b="0" i="0" u="none" strike="noStrike">
                        <a:solidFill>
                          <a:srgbClr val="404040"/>
                        </a:solidFill>
                        <a:effectLst/>
                        <a:latin typeface="Calibri" panose="020F0502020204030204" pitchFamily="34" charset="0"/>
                      </a:endParaRPr>
                    </a:p>
                  </a:txBody>
                  <a:tcPr marL="7620" marR="7620" marT="7620" marB="0" anchor="ctr"/>
                </a:tc>
                <a:tc>
                  <a:txBody>
                    <a:bodyPr/>
                    <a:lstStyle/>
                    <a:p>
                      <a:pPr algn="ctr" rtl="0" fontAlgn="ctr"/>
                      <a:r>
                        <a:rPr lang="en-US" sz="1400" u="none" strike="noStrike">
                          <a:effectLst/>
                        </a:rPr>
                        <a:t>[ ]</a:t>
                      </a:r>
                      <a:endParaRPr lang="en-US" sz="1400" b="0" i="0" u="none" strike="noStrike">
                        <a:solidFill>
                          <a:srgbClr val="404040"/>
                        </a:solidFill>
                        <a:effectLst/>
                        <a:latin typeface="Calibri" panose="020F0502020204030204" pitchFamily="34" charset="0"/>
                      </a:endParaRPr>
                    </a:p>
                  </a:txBody>
                  <a:tcPr marL="7620" marR="7620" marT="7620" marB="0" anchor="ctr"/>
                </a:tc>
                <a:tc>
                  <a:txBody>
                    <a:bodyPr/>
                    <a:lstStyle/>
                    <a:p>
                      <a:pPr algn="ctr" rtl="0" fontAlgn="ctr"/>
                      <a:r>
                        <a:rPr lang="en-US" sz="1400" u="none" strike="noStrike">
                          <a:effectLst/>
                        </a:rPr>
                        <a:t>[ ]</a:t>
                      </a:r>
                      <a:endParaRPr lang="en-US" sz="1400" b="0" i="0" u="none" strike="noStrike">
                        <a:solidFill>
                          <a:srgbClr val="404040"/>
                        </a:solidFill>
                        <a:effectLst/>
                        <a:latin typeface="Calibri" panose="020F0502020204030204" pitchFamily="34" charset="0"/>
                      </a:endParaRPr>
                    </a:p>
                  </a:txBody>
                  <a:tcPr marL="7620" marR="7620" marT="7620" marB="0" anchor="ctr"/>
                </a:tc>
                <a:tc>
                  <a:txBody>
                    <a:bodyPr/>
                    <a:lstStyle/>
                    <a:p>
                      <a:pPr algn="ctr" rtl="0" fontAlgn="ctr"/>
                      <a:r>
                        <a:rPr lang="en-US" sz="1400" u="none" strike="noStrike">
                          <a:effectLst/>
                        </a:rPr>
                        <a:t>[ ]</a:t>
                      </a:r>
                      <a:endParaRPr lang="en-US" sz="1400" b="0" i="0" u="none" strike="noStrike">
                        <a:solidFill>
                          <a:srgbClr val="404040"/>
                        </a:solidFill>
                        <a:effectLst/>
                        <a:latin typeface="Calibri" panose="020F0502020204030204" pitchFamily="34" charset="0"/>
                      </a:endParaRPr>
                    </a:p>
                  </a:txBody>
                  <a:tcPr marL="7620" marR="7620" marT="7620" marB="0" anchor="ctr"/>
                </a:tc>
                <a:tc>
                  <a:txBody>
                    <a:bodyPr/>
                    <a:lstStyle/>
                    <a:p>
                      <a:pPr algn="ctr" rtl="0" fontAlgn="ctr"/>
                      <a:r>
                        <a:rPr lang="en-US" sz="1400" u="none" strike="noStrike">
                          <a:effectLst/>
                        </a:rPr>
                        <a:t>[ ]</a:t>
                      </a:r>
                      <a:endParaRPr lang="en-US" sz="1400" b="0" i="0" u="none" strike="noStrike">
                        <a:solidFill>
                          <a:srgbClr val="404040"/>
                        </a:solidFill>
                        <a:effectLst/>
                        <a:latin typeface="Calibri" panose="020F0502020204030204" pitchFamily="34" charset="0"/>
                      </a:endParaRPr>
                    </a:p>
                  </a:txBody>
                  <a:tcPr marL="7620" marR="7620" marT="7620" marB="0" anchor="ctr"/>
                </a:tc>
                <a:tc>
                  <a:txBody>
                    <a:bodyPr/>
                    <a:lstStyle/>
                    <a:p>
                      <a:pPr algn="ctr" rtl="0" fontAlgn="ctr"/>
                      <a:r>
                        <a:rPr lang="en-US" sz="1400" u="none" strike="noStrike">
                          <a:effectLst/>
                        </a:rPr>
                        <a:t>[ ]</a:t>
                      </a:r>
                      <a:endParaRPr lang="en-US" sz="1400" b="0" i="0" u="none" strike="noStrike">
                        <a:solidFill>
                          <a:srgbClr val="404040"/>
                        </a:solidFill>
                        <a:effectLst/>
                        <a:latin typeface="Calibri" panose="020F0502020204030204" pitchFamily="34" charset="0"/>
                      </a:endParaRPr>
                    </a:p>
                  </a:txBody>
                  <a:tcPr marL="7620" marR="7620" marT="7620" marB="0" anchor="ctr"/>
                </a:tc>
                <a:tc>
                  <a:txBody>
                    <a:bodyPr/>
                    <a:lstStyle/>
                    <a:p>
                      <a:pPr algn="ctr" rtl="0" fontAlgn="ctr"/>
                      <a:r>
                        <a:rPr lang="en-US" sz="1400" u="none" strike="noStrike">
                          <a:effectLst/>
                        </a:rPr>
                        <a:t>[ ]</a:t>
                      </a:r>
                      <a:endParaRPr lang="en-US" sz="1400" b="0" i="0" u="none" strike="noStrike">
                        <a:solidFill>
                          <a:srgbClr val="404040"/>
                        </a:solidFill>
                        <a:effectLst/>
                        <a:latin typeface="Calibri" panose="020F0502020204030204" pitchFamily="34" charset="0"/>
                      </a:endParaRPr>
                    </a:p>
                  </a:txBody>
                  <a:tcPr marL="7620" marR="7620" marT="7620" marB="0" anchor="ctr"/>
                </a:tc>
                <a:tc>
                  <a:txBody>
                    <a:bodyPr/>
                    <a:lstStyle/>
                    <a:p>
                      <a:pPr algn="ctr" rtl="0" fontAlgn="ctr"/>
                      <a:r>
                        <a:rPr lang="en-US" sz="1400" u="none" strike="noStrike" dirty="0">
                          <a:effectLst/>
                        </a:rPr>
                        <a:t>["usuario123"]</a:t>
                      </a:r>
                      <a:endParaRPr lang="en-US" sz="1400" b="0" i="0" u="none" strike="noStrike" dirty="0">
                        <a:solidFill>
                          <a:srgbClr val="40404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1475009312"/>
                  </a:ext>
                </a:extLst>
              </a:tr>
            </a:tbl>
          </a:graphicData>
        </a:graphic>
      </p:graphicFrame>
    </p:spTree>
    <p:extLst>
      <p:ext uri="{BB962C8B-B14F-4D97-AF65-F5344CB8AC3E}">
        <p14:creationId xmlns:p14="http://schemas.microsoft.com/office/powerpoint/2010/main" val="236110381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29A66A-C534-9219-EB6B-3AEAB0EA73D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C38C820-EE3D-5CD5-14A7-1DFD07FA52BF}"/>
              </a:ext>
            </a:extLst>
          </p:cNvPr>
          <p:cNvSpPr>
            <a:spLocks noGrp="1"/>
          </p:cNvSpPr>
          <p:nvPr>
            <p:ph type="title"/>
          </p:nvPr>
        </p:nvSpPr>
        <p:spPr/>
        <p:txBody>
          <a:bodyPr/>
          <a:lstStyle/>
          <a:p>
            <a:r>
              <a:rPr lang="es-ES" sz="4800" b="0" i="0" u="none" strike="noStrike" baseline="0" dirty="0">
                <a:latin typeface="CIDFont+F1"/>
              </a:rPr>
              <a:t>CAPÍTULO 1. Fundamentos de Estructuras de Datos y Algoritmos</a:t>
            </a:r>
            <a:endParaRPr lang="en-US" dirty="0"/>
          </a:p>
        </p:txBody>
      </p:sp>
      <p:sp>
        <p:nvSpPr>
          <p:cNvPr id="3" name="Content Placeholder 2">
            <a:extLst>
              <a:ext uri="{FF2B5EF4-FFF2-40B4-BE49-F238E27FC236}">
                <a16:creationId xmlns:a16="http://schemas.microsoft.com/office/drawing/2014/main" id="{E5868BB7-14B4-4272-638C-3E5723C867E8}"/>
              </a:ext>
            </a:extLst>
          </p:cNvPr>
          <p:cNvSpPr>
            <a:spLocks noGrp="1"/>
          </p:cNvSpPr>
          <p:nvPr>
            <p:ph idx="1"/>
          </p:nvPr>
        </p:nvSpPr>
        <p:spPr/>
        <p:txBody>
          <a:bodyPr>
            <a:normAutofit/>
          </a:bodyPr>
          <a:lstStyle/>
          <a:p>
            <a:r>
              <a:rPr lang="es-ES" dirty="0"/>
              <a:t>1.7 </a:t>
            </a:r>
            <a:r>
              <a:rPr lang="es-ES" dirty="0" err="1"/>
              <a:t>Hashing</a:t>
            </a:r>
            <a:r>
              <a:rPr lang="es-ES" dirty="0"/>
              <a:t> y Resolución de Colisiones</a:t>
            </a:r>
            <a:endParaRPr lang="en-US" dirty="0"/>
          </a:p>
          <a:p>
            <a:pPr>
              <a:buNone/>
            </a:pPr>
            <a:r>
              <a:rPr lang="es-ES" dirty="0"/>
              <a:t>Una </a:t>
            </a:r>
            <a:r>
              <a:rPr lang="es-ES" b="1" dirty="0"/>
              <a:t>colisión</a:t>
            </a:r>
            <a:r>
              <a:rPr lang="es-ES" dirty="0"/>
              <a:t> ocurre cuando dos claves diferentes generan el </a:t>
            </a:r>
            <a:r>
              <a:rPr lang="es-ES" b="1" dirty="0"/>
              <a:t>mismo índice</a:t>
            </a:r>
            <a:r>
              <a:rPr lang="es-ES" dirty="0"/>
              <a:t> al aplicar la función hash. Es un problema común cuando la tabla tiene muchas entradas o una función hash no es lo suficientemente buena.</a:t>
            </a:r>
          </a:p>
          <a:p>
            <a:pPr algn="ctr">
              <a:buNone/>
            </a:pPr>
            <a:r>
              <a:rPr lang="es-ES" dirty="0"/>
              <a:t>hash("Ana") = 42  </a:t>
            </a:r>
          </a:p>
          <a:p>
            <a:pPr algn="ctr">
              <a:buNone/>
            </a:pPr>
            <a:r>
              <a:rPr lang="es-ES" dirty="0"/>
              <a:t>hash("Luis") = 42</a:t>
            </a:r>
          </a:p>
          <a:p>
            <a:pPr>
              <a:buNone/>
            </a:pPr>
            <a:r>
              <a:rPr lang="es-ES" dirty="0"/>
              <a:t>¡Los dos van al índice 42! A eso se le llama </a:t>
            </a:r>
            <a:r>
              <a:rPr lang="es-ES" b="1" dirty="0"/>
              <a:t>colisión</a:t>
            </a:r>
            <a:r>
              <a:rPr lang="es-ES" dirty="0"/>
              <a:t>.</a:t>
            </a:r>
          </a:p>
          <a:p>
            <a:pPr>
              <a:buNone/>
            </a:pPr>
            <a:endParaRPr lang="es-ES" dirty="0"/>
          </a:p>
        </p:txBody>
      </p:sp>
      <p:pic>
        <p:nvPicPr>
          <p:cNvPr id="9" name="Picture 8" descr="A diagram of a number of letters&#10;&#10;AI-generated content may be incorrect.">
            <a:extLst>
              <a:ext uri="{FF2B5EF4-FFF2-40B4-BE49-F238E27FC236}">
                <a16:creationId xmlns:a16="http://schemas.microsoft.com/office/drawing/2014/main" id="{436B0FCE-03C5-E621-D814-DF7F4ECC1254}"/>
              </a:ext>
            </a:extLst>
          </p:cNvPr>
          <p:cNvPicPr>
            <a:picLocks noChangeAspect="1"/>
          </p:cNvPicPr>
          <p:nvPr/>
        </p:nvPicPr>
        <p:blipFill>
          <a:blip r:embed="rId2">
            <a:extLst>
              <a:ext uri="{28A0092B-C50C-407E-A947-70E740481C1C}">
                <a14:useLocalDpi xmlns:a14="http://schemas.microsoft.com/office/drawing/2010/main" val="0"/>
              </a:ext>
            </a:extLst>
          </a:blip>
          <a:srcRect b="12236"/>
          <a:stretch/>
        </p:blipFill>
        <p:spPr>
          <a:xfrm>
            <a:off x="4045421" y="4531668"/>
            <a:ext cx="4476750" cy="2039729"/>
          </a:xfrm>
          <a:prstGeom prst="rect">
            <a:avLst/>
          </a:prstGeom>
        </p:spPr>
      </p:pic>
    </p:spTree>
    <p:extLst>
      <p:ext uri="{BB962C8B-B14F-4D97-AF65-F5344CB8AC3E}">
        <p14:creationId xmlns:p14="http://schemas.microsoft.com/office/powerpoint/2010/main" val="356069820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AE3F18-11E5-284B-D503-3882ECAAC15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FBCB28C-2CA7-4D4B-7001-E71162ED503A}"/>
              </a:ext>
            </a:extLst>
          </p:cNvPr>
          <p:cNvSpPr>
            <a:spLocks noGrp="1"/>
          </p:cNvSpPr>
          <p:nvPr>
            <p:ph type="title"/>
          </p:nvPr>
        </p:nvSpPr>
        <p:spPr/>
        <p:txBody>
          <a:bodyPr/>
          <a:lstStyle/>
          <a:p>
            <a:r>
              <a:rPr lang="es-ES" sz="4800" b="0" i="0" u="none" strike="noStrike" baseline="0" dirty="0">
                <a:latin typeface="CIDFont+F1"/>
              </a:rPr>
              <a:t>CAPÍTULO 1. Fundamentos de Estructuras de Datos y Algoritmos</a:t>
            </a:r>
            <a:endParaRPr lang="en-US" dirty="0"/>
          </a:p>
        </p:txBody>
      </p:sp>
      <p:sp>
        <p:nvSpPr>
          <p:cNvPr id="3" name="Content Placeholder 2">
            <a:extLst>
              <a:ext uri="{FF2B5EF4-FFF2-40B4-BE49-F238E27FC236}">
                <a16:creationId xmlns:a16="http://schemas.microsoft.com/office/drawing/2014/main" id="{21B07098-481C-BB7B-BC4F-BE88DD077D06}"/>
              </a:ext>
            </a:extLst>
          </p:cNvPr>
          <p:cNvSpPr>
            <a:spLocks noGrp="1"/>
          </p:cNvSpPr>
          <p:nvPr>
            <p:ph idx="1"/>
          </p:nvPr>
        </p:nvSpPr>
        <p:spPr/>
        <p:txBody>
          <a:bodyPr>
            <a:normAutofit fontScale="85000" lnSpcReduction="20000"/>
          </a:bodyPr>
          <a:lstStyle/>
          <a:p>
            <a:r>
              <a:rPr lang="es-ES" dirty="0"/>
              <a:t>1.7 </a:t>
            </a:r>
            <a:r>
              <a:rPr lang="es-ES" dirty="0" err="1"/>
              <a:t>Hashing</a:t>
            </a:r>
            <a:r>
              <a:rPr lang="es-ES" dirty="0"/>
              <a:t> y Resolución de Colisiones</a:t>
            </a:r>
            <a:endParaRPr lang="en-US" dirty="0"/>
          </a:p>
          <a:p>
            <a:pPr>
              <a:buNone/>
            </a:pPr>
            <a:r>
              <a:rPr lang="es-ES" b="1" dirty="0"/>
              <a:t>La Resolución de Colisiones </a:t>
            </a:r>
            <a:r>
              <a:rPr lang="es-ES" dirty="0"/>
              <a:t>es el conjunto de técnicas usadas para manejar colisiones. Las principales son:</a:t>
            </a:r>
          </a:p>
          <a:p>
            <a:pPr>
              <a:buNone/>
            </a:pPr>
            <a:r>
              <a:rPr lang="es-ES" b="1" dirty="0"/>
              <a:t>1. Encadenamiento (</a:t>
            </a:r>
            <a:r>
              <a:rPr lang="es-ES" b="1" dirty="0" err="1"/>
              <a:t>Chaining</a:t>
            </a:r>
            <a:r>
              <a:rPr lang="es-ES" b="1" dirty="0"/>
              <a:t>)</a:t>
            </a:r>
          </a:p>
          <a:p>
            <a:pPr>
              <a:buFont typeface="Arial" panose="020B0604020202020204" pitchFamily="34" charset="0"/>
              <a:buChar char="•"/>
            </a:pPr>
            <a:r>
              <a:rPr lang="es-ES" dirty="0"/>
              <a:t>Cada posición de la tabla contiene una </a:t>
            </a:r>
            <a:r>
              <a:rPr lang="es-ES" b="1" dirty="0"/>
              <a:t>lista enlazada</a:t>
            </a:r>
            <a:r>
              <a:rPr lang="es-ES" dirty="0"/>
              <a:t> (o similar).</a:t>
            </a:r>
          </a:p>
          <a:p>
            <a:pPr>
              <a:buFont typeface="Arial" panose="020B0604020202020204" pitchFamily="34" charset="0"/>
              <a:buChar char="•"/>
            </a:pPr>
            <a:r>
              <a:rPr lang="es-ES" dirty="0"/>
              <a:t>Múltiples elementos pueden ocupar el mismo índice.</a:t>
            </a:r>
          </a:p>
          <a:p>
            <a:pPr algn="ctr">
              <a:buNone/>
            </a:pPr>
            <a:r>
              <a:rPr lang="es-ES" dirty="0"/>
              <a:t>Índice 5: [("clave1", valor1), ("clave2", valor2)]</a:t>
            </a:r>
          </a:p>
          <a:p>
            <a:pPr>
              <a:buNone/>
            </a:pPr>
            <a:r>
              <a:rPr lang="es-ES" b="1" dirty="0"/>
              <a:t>2. Dirección Abierta (Open </a:t>
            </a:r>
            <a:r>
              <a:rPr lang="es-ES" b="1" dirty="0" err="1"/>
              <a:t>Addressing</a:t>
            </a:r>
            <a:r>
              <a:rPr lang="es-ES" b="1" dirty="0"/>
              <a:t>)</a:t>
            </a:r>
          </a:p>
          <a:p>
            <a:pPr>
              <a:buFont typeface="Arial" panose="020B0604020202020204" pitchFamily="34" charset="0"/>
              <a:buChar char="•"/>
            </a:pPr>
            <a:r>
              <a:rPr lang="es-ES" dirty="0"/>
              <a:t>Si un índice está ocupado, se busca otra posición libre dentro de la tabla.</a:t>
            </a:r>
          </a:p>
          <a:p>
            <a:pPr>
              <a:buFont typeface="Arial" panose="020B0604020202020204" pitchFamily="34" charset="0"/>
              <a:buChar char="•"/>
            </a:pPr>
            <a:r>
              <a:rPr lang="es-ES" dirty="0"/>
              <a:t>Tipos:</a:t>
            </a:r>
          </a:p>
          <a:p>
            <a:pPr marL="742950" lvl="1" indent="-285750">
              <a:buFont typeface="Arial" panose="020B0604020202020204" pitchFamily="34" charset="0"/>
              <a:buChar char="•"/>
            </a:pPr>
            <a:r>
              <a:rPr lang="es-ES" b="1" dirty="0"/>
              <a:t>Lineal:</a:t>
            </a:r>
            <a:r>
              <a:rPr lang="es-ES" dirty="0"/>
              <a:t> se revisan posiciones consecutivas.</a:t>
            </a:r>
          </a:p>
          <a:p>
            <a:pPr marL="742950" lvl="1" indent="-285750">
              <a:buFont typeface="Arial" panose="020B0604020202020204" pitchFamily="34" charset="0"/>
              <a:buChar char="•"/>
            </a:pPr>
            <a:r>
              <a:rPr lang="es-ES" b="1" dirty="0"/>
              <a:t>Cuadrática:</a:t>
            </a:r>
            <a:r>
              <a:rPr lang="es-ES" dirty="0"/>
              <a:t> se salta en incrementos crecientes.</a:t>
            </a:r>
          </a:p>
          <a:p>
            <a:pPr marL="742950" lvl="1" indent="-285750">
              <a:buFont typeface="Arial" panose="020B0604020202020204" pitchFamily="34" charset="0"/>
              <a:buChar char="•"/>
            </a:pPr>
            <a:r>
              <a:rPr lang="es-ES" b="1" dirty="0"/>
              <a:t>Hash doble:</a:t>
            </a:r>
            <a:r>
              <a:rPr lang="es-ES" dirty="0"/>
              <a:t> usa una segunda función hash.</a:t>
            </a:r>
          </a:p>
          <a:p>
            <a:pPr algn="ctr">
              <a:buNone/>
            </a:pPr>
            <a:endParaRPr lang="es-ES" dirty="0"/>
          </a:p>
        </p:txBody>
      </p:sp>
    </p:spTree>
    <p:extLst>
      <p:ext uri="{BB962C8B-B14F-4D97-AF65-F5344CB8AC3E}">
        <p14:creationId xmlns:p14="http://schemas.microsoft.com/office/powerpoint/2010/main" val="276022414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BAEFAA-74B8-F4B7-7BAF-825825465A2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6F66E14-F6A2-2A57-00B6-3AC3D1A5A4C9}"/>
              </a:ext>
            </a:extLst>
          </p:cNvPr>
          <p:cNvSpPr>
            <a:spLocks noGrp="1"/>
          </p:cNvSpPr>
          <p:nvPr>
            <p:ph type="title"/>
          </p:nvPr>
        </p:nvSpPr>
        <p:spPr/>
        <p:txBody>
          <a:bodyPr/>
          <a:lstStyle/>
          <a:p>
            <a:r>
              <a:rPr lang="es-ES" sz="4800" b="0" i="0" u="none" strike="noStrike" baseline="0" dirty="0">
                <a:latin typeface="CIDFont+F1"/>
              </a:rPr>
              <a:t>CAPÍTULO 1. Fundamentos de Estructuras de Datos y Algoritmos</a:t>
            </a:r>
            <a:endParaRPr lang="en-US" dirty="0"/>
          </a:p>
        </p:txBody>
      </p:sp>
      <p:sp>
        <p:nvSpPr>
          <p:cNvPr id="3" name="Content Placeholder 2">
            <a:extLst>
              <a:ext uri="{FF2B5EF4-FFF2-40B4-BE49-F238E27FC236}">
                <a16:creationId xmlns:a16="http://schemas.microsoft.com/office/drawing/2014/main" id="{509F6352-950D-196B-7600-D360A1B7C4F7}"/>
              </a:ext>
            </a:extLst>
          </p:cNvPr>
          <p:cNvSpPr>
            <a:spLocks noGrp="1"/>
          </p:cNvSpPr>
          <p:nvPr>
            <p:ph idx="1"/>
          </p:nvPr>
        </p:nvSpPr>
        <p:spPr/>
        <p:txBody>
          <a:bodyPr>
            <a:normAutofit/>
          </a:bodyPr>
          <a:lstStyle/>
          <a:p>
            <a:r>
              <a:rPr lang="es-ES" dirty="0"/>
              <a:t>1.7 </a:t>
            </a:r>
            <a:r>
              <a:rPr lang="es-ES" dirty="0" err="1"/>
              <a:t>Hashing</a:t>
            </a:r>
            <a:r>
              <a:rPr lang="es-ES" dirty="0"/>
              <a:t> y Resolución de Colisiones</a:t>
            </a:r>
            <a:endParaRPr lang="en-US" dirty="0"/>
          </a:p>
          <a:p>
            <a:pPr>
              <a:buNone/>
            </a:pPr>
            <a:endParaRPr lang="es-ES" b="1" dirty="0"/>
          </a:p>
          <a:p>
            <a:pPr>
              <a:buNone/>
            </a:pPr>
            <a:r>
              <a:rPr lang="es-ES" b="1" dirty="0"/>
              <a:t>¿Cómo se obtiene un número hash?</a:t>
            </a:r>
          </a:p>
          <a:p>
            <a:pPr>
              <a:buNone/>
            </a:pPr>
            <a:r>
              <a:rPr lang="es-ES" dirty="0"/>
              <a:t>Se usa una </a:t>
            </a:r>
            <a:r>
              <a:rPr lang="es-ES" b="1" dirty="0"/>
              <a:t>función hash</a:t>
            </a:r>
            <a:r>
              <a:rPr lang="es-ES" dirty="0"/>
              <a:t>, que es una fórmula o algoritmo que:</a:t>
            </a:r>
          </a:p>
          <a:p>
            <a:pPr marL="457200" indent="-457200">
              <a:buFont typeface="+mj-lt"/>
              <a:buAutoNum type="arabicPeriod"/>
            </a:pPr>
            <a:r>
              <a:rPr lang="es-ES" dirty="0"/>
              <a:t>Toma una </a:t>
            </a:r>
            <a:r>
              <a:rPr lang="es-ES" b="1" dirty="0"/>
              <a:t>entrada</a:t>
            </a:r>
            <a:r>
              <a:rPr lang="es-ES" dirty="0"/>
              <a:t> (como un texto o número).</a:t>
            </a:r>
          </a:p>
          <a:p>
            <a:pPr marL="457200" indent="-457200">
              <a:buFont typeface="+mj-lt"/>
              <a:buAutoNum type="arabicPeriod"/>
            </a:pPr>
            <a:r>
              <a:rPr lang="es-ES" dirty="0"/>
              <a:t>La transforma en un </a:t>
            </a:r>
            <a:r>
              <a:rPr lang="es-ES" b="1" dirty="0"/>
              <a:t>número entero</a:t>
            </a:r>
            <a:r>
              <a:rPr lang="es-ES" dirty="0"/>
              <a:t>.</a:t>
            </a:r>
          </a:p>
          <a:p>
            <a:pPr marL="457200" indent="-457200">
              <a:buFont typeface="+mj-lt"/>
              <a:buAutoNum type="arabicPeriod"/>
            </a:pPr>
            <a:r>
              <a:rPr lang="es-ES" dirty="0"/>
              <a:t>Ese número es el </a:t>
            </a:r>
            <a:r>
              <a:rPr lang="es-ES" b="1" dirty="0"/>
              <a:t>hash</a:t>
            </a:r>
            <a:r>
              <a:rPr lang="es-ES" dirty="0"/>
              <a:t>.</a:t>
            </a:r>
          </a:p>
          <a:p>
            <a:pPr algn="ctr">
              <a:buNone/>
            </a:pPr>
            <a:endParaRPr lang="es-ES" dirty="0"/>
          </a:p>
        </p:txBody>
      </p:sp>
    </p:spTree>
    <p:extLst>
      <p:ext uri="{BB962C8B-B14F-4D97-AF65-F5344CB8AC3E}">
        <p14:creationId xmlns:p14="http://schemas.microsoft.com/office/powerpoint/2010/main" val="9927137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2CB6D3-2756-2B95-A63B-1A6ECF45621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C1D41CE-9DA3-E7AD-6F52-C1FE6E13F481}"/>
              </a:ext>
            </a:extLst>
          </p:cNvPr>
          <p:cNvSpPr>
            <a:spLocks noGrp="1"/>
          </p:cNvSpPr>
          <p:nvPr>
            <p:ph type="title"/>
          </p:nvPr>
        </p:nvSpPr>
        <p:spPr/>
        <p:txBody>
          <a:bodyPr/>
          <a:lstStyle/>
          <a:p>
            <a:r>
              <a:rPr lang="es-ES" sz="4800" b="0" i="0" u="none" strike="noStrike" baseline="0" dirty="0">
                <a:latin typeface="CIDFont+F1"/>
              </a:rPr>
              <a:t>CAPÍTULO 1. Fundamentos de Estructuras de Datos y Algoritmos</a:t>
            </a:r>
            <a:endParaRPr lang="en-US" dirty="0"/>
          </a:p>
        </p:txBody>
      </p:sp>
      <p:sp>
        <p:nvSpPr>
          <p:cNvPr id="3" name="Content Placeholder 2">
            <a:extLst>
              <a:ext uri="{FF2B5EF4-FFF2-40B4-BE49-F238E27FC236}">
                <a16:creationId xmlns:a16="http://schemas.microsoft.com/office/drawing/2014/main" id="{59075861-CEF3-C478-628F-D013D73D6D5C}"/>
              </a:ext>
            </a:extLst>
          </p:cNvPr>
          <p:cNvSpPr>
            <a:spLocks noGrp="1"/>
          </p:cNvSpPr>
          <p:nvPr>
            <p:ph idx="1"/>
          </p:nvPr>
        </p:nvSpPr>
        <p:spPr/>
        <p:txBody>
          <a:bodyPr>
            <a:normAutofit/>
          </a:bodyPr>
          <a:lstStyle/>
          <a:p>
            <a:r>
              <a:rPr lang="en-US" dirty="0"/>
              <a:t>1.1 </a:t>
            </a:r>
            <a:r>
              <a:rPr lang="en-US" dirty="0" err="1"/>
              <a:t>Algoritmos</a:t>
            </a:r>
            <a:r>
              <a:rPr lang="en-US" dirty="0"/>
              <a:t> </a:t>
            </a:r>
            <a:r>
              <a:rPr lang="en-US" dirty="0" err="1"/>
              <a:t>básicos</a:t>
            </a:r>
            <a:endParaRPr lang="en-US" dirty="0"/>
          </a:p>
          <a:p>
            <a:r>
              <a:rPr lang="es-ES" dirty="0"/>
              <a:t> 3. Algoritmos recursivos</a:t>
            </a:r>
          </a:p>
          <a:p>
            <a:r>
              <a:rPr lang="es-ES" dirty="0"/>
              <a:t>    Cálculo del factorial de un número, Fibonacci, Búsqueda binaria recursiva, Torre de Hanoi</a:t>
            </a:r>
          </a:p>
          <a:p>
            <a:endParaRPr lang="es-ES" dirty="0"/>
          </a:p>
          <a:p>
            <a:r>
              <a:rPr lang="es-ES" dirty="0"/>
              <a:t> 4. Algoritmos de recorrido</a:t>
            </a:r>
          </a:p>
          <a:p>
            <a:r>
              <a:rPr lang="es-ES" dirty="0"/>
              <a:t>Usados para recorrer estructuras como árboles y grafos.</a:t>
            </a:r>
          </a:p>
          <a:p>
            <a:r>
              <a:rPr lang="es-ES" dirty="0"/>
              <a:t>Árboles:     </a:t>
            </a:r>
            <a:r>
              <a:rPr lang="es-ES" dirty="0" err="1"/>
              <a:t>Preorden</a:t>
            </a:r>
            <a:r>
              <a:rPr lang="es-ES" dirty="0"/>
              <a:t>, </a:t>
            </a:r>
            <a:r>
              <a:rPr lang="es-ES" dirty="0" err="1"/>
              <a:t>Inorden</a:t>
            </a:r>
            <a:r>
              <a:rPr lang="es-ES" dirty="0"/>
              <a:t>, </a:t>
            </a:r>
            <a:r>
              <a:rPr lang="es-ES" dirty="0" err="1"/>
              <a:t>Postorden</a:t>
            </a:r>
            <a:r>
              <a:rPr lang="es-ES" dirty="0"/>
              <a:t> (</a:t>
            </a:r>
            <a:r>
              <a:rPr lang="es-ES" dirty="0" err="1"/>
              <a:t>traversals</a:t>
            </a:r>
            <a:r>
              <a:rPr lang="es-ES" dirty="0"/>
              <a:t> de árboles binarios)</a:t>
            </a:r>
          </a:p>
          <a:p>
            <a:r>
              <a:rPr lang="es-ES" dirty="0"/>
              <a:t>Grafos:     Búsqueda en profundidad (DFS) – Depth-</a:t>
            </a:r>
            <a:r>
              <a:rPr lang="es-ES" dirty="0" err="1"/>
              <a:t>First</a:t>
            </a:r>
            <a:r>
              <a:rPr lang="es-ES" dirty="0"/>
              <a:t> </a:t>
            </a:r>
            <a:r>
              <a:rPr lang="es-ES" dirty="0" err="1"/>
              <a:t>Search</a:t>
            </a:r>
            <a:r>
              <a:rPr lang="es-ES" dirty="0"/>
              <a:t>, Búsqueda en anchura (BFS) – </a:t>
            </a:r>
            <a:r>
              <a:rPr lang="es-ES" dirty="0" err="1"/>
              <a:t>Breadth-First</a:t>
            </a:r>
            <a:r>
              <a:rPr lang="es-ES" dirty="0"/>
              <a:t> </a:t>
            </a:r>
            <a:r>
              <a:rPr lang="es-ES" dirty="0" err="1"/>
              <a:t>Search</a:t>
            </a:r>
            <a:endParaRPr lang="es-ES" dirty="0"/>
          </a:p>
          <a:p>
            <a:endParaRPr lang="es-ES" dirty="0"/>
          </a:p>
          <a:p>
            <a:endParaRPr lang="es-ES" dirty="0"/>
          </a:p>
        </p:txBody>
      </p:sp>
    </p:spTree>
    <p:extLst>
      <p:ext uri="{BB962C8B-B14F-4D97-AF65-F5344CB8AC3E}">
        <p14:creationId xmlns:p14="http://schemas.microsoft.com/office/powerpoint/2010/main" val="9888262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AE92AE-F037-6F5F-3E3C-2BF71A1F141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EB4FF1E-14CC-30D1-98C5-F6FAA2133A9F}"/>
              </a:ext>
            </a:extLst>
          </p:cNvPr>
          <p:cNvSpPr>
            <a:spLocks noGrp="1"/>
          </p:cNvSpPr>
          <p:nvPr>
            <p:ph type="title"/>
          </p:nvPr>
        </p:nvSpPr>
        <p:spPr/>
        <p:txBody>
          <a:bodyPr/>
          <a:lstStyle/>
          <a:p>
            <a:r>
              <a:rPr lang="es-ES" sz="4800" b="0" i="0" u="none" strike="noStrike" baseline="0" dirty="0">
                <a:latin typeface="CIDFont+F1"/>
              </a:rPr>
              <a:t>CAPÍTULO 1. Fundamentos de Estructuras de Datos y Algoritmos</a:t>
            </a:r>
            <a:endParaRPr lang="en-US" dirty="0"/>
          </a:p>
        </p:txBody>
      </p:sp>
      <p:sp>
        <p:nvSpPr>
          <p:cNvPr id="3" name="Content Placeholder 2">
            <a:extLst>
              <a:ext uri="{FF2B5EF4-FFF2-40B4-BE49-F238E27FC236}">
                <a16:creationId xmlns:a16="http://schemas.microsoft.com/office/drawing/2014/main" id="{3A5B5997-C377-313E-0543-D5EC6B94DFF7}"/>
              </a:ext>
            </a:extLst>
          </p:cNvPr>
          <p:cNvSpPr>
            <a:spLocks noGrp="1"/>
          </p:cNvSpPr>
          <p:nvPr>
            <p:ph idx="1"/>
          </p:nvPr>
        </p:nvSpPr>
        <p:spPr/>
        <p:txBody>
          <a:bodyPr>
            <a:normAutofit/>
          </a:bodyPr>
          <a:lstStyle/>
          <a:p>
            <a:r>
              <a:rPr lang="es-ES" dirty="0"/>
              <a:t>1.7 </a:t>
            </a:r>
            <a:r>
              <a:rPr lang="es-ES" dirty="0" err="1"/>
              <a:t>Hashing</a:t>
            </a:r>
            <a:r>
              <a:rPr lang="es-ES" dirty="0"/>
              <a:t> y Resolución de Colisiones</a:t>
            </a:r>
            <a:endParaRPr lang="en-US" dirty="0"/>
          </a:p>
          <a:p>
            <a:pPr>
              <a:buNone/>
            </a:pPr>
            <a:r>
              <a:rPr lang="es-ES" b="1" dirty="0"/>
              <a:t>Ejemplo:</a:t>
            </a:r>
          </a:p>
          <a:p>
            <a:pPr>
              <a:buNone/>
            </a:pPr>
            <a:r>
              <a:rPr lang="es-ES" dirty="0"/>
              <a:t>Se tiene la palabra "casa". Una función hash podría:</a:t>
            </a:r>
          </a:p>
          <a:p>
            <a:pPr marL="457200" indent="-457200">
              <a:buFont typeface="+mj-lt"/>
              <a:buAutoNum type="arabicPeriod"/>
            </a:pPr>
            <a:r>
              <a:rPr lang="es-ES" dirty="0"/>
              <a:t>    Tomar el valor numérico de cada letra (como en el alfabeto).</a:t>
            </a:r>
          </a:p>
          <a:p>
            <a:pPr algn="ctr">
              <a:buNone/>
            </a:pPr>
            <a:r>
              <a:rPr lang="es-ES" dirty="0"/>
              <a:t>c = 3, a = 1, s = 19, a = 1</a:t>
            </a:r>
          </a:p>
          <a:p>
            <a:pPr marL="457200" indent="-457200">
              <a:buFont typeface="+mj-lt"/>
              <a:buAutoNum type="arabicPeriod"/>
            </a:pPr>
            <a:r>
              <a:rPr lang="es-ES" dirty="0"/>
              <a:t>    Sumar esos valores: 3 + 1 + 19 + 1 = 24</a:t>
            </a:r>
          </a:p>
          <a:p>
            <a:pPr marL="457200" indent="-457200">
              <a:buFont typeface="+mj-lt"/>
              <a:buAutoNum type="arabicPeriod"/>
            </a:pPr>
            <a:r>
              <a:rPr lang="es-ES" dirty="0"/>
              <a:t>    Resultado hash: 24</a:t>
            </a:r>
          </a:p>
          <a:p>
            <a:pPr>
              <a:buNone/>
            </a:pPr>
            <a:r>
              <a:rPr lang="es-ES" dirty="0"/>
              <a:t>Nota: Este ejemplo es muy simple. Las funciones hash reales son más complejas para evitar colisiones.</a:t>
            </a:r>
          </a:p>
        </p:txBody>
      </p:sp>
    </p:spTree>
    <p:extLst>
      <p:ext uri="{BB962C8B-B14F-4D97-AF65-F5344CB8AC3E}">
        <p14:creationId xmlns:p14="http://schemas.microsoft.com/office/powerpoint/2010/main" val="110019147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71148F-89EE-DFF1-BB47-826E894CDEC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E82A71D-18DF-DBBF-51AF-A10D4F6EFE56}"/>
              </a:ext>
            </a:extLst>
          </p:cNvPr>
          <p:cNvSpPr>
            <a:spLocks noGrp="1"/>
          </p:cNvSpPr>
          <p:nvPr>
            <p:ph type="title"/>
          </p:nvPr>
        </p:nvSpPr>
        <p:spPr/>
        <p:txBody>
          <a:bodyPr/>
          <a:lstStyle/>
          <a:p>
            <a:r>
              <a:rPr lang="es-ES" sz="4800" b="0" i="0" u="none" strike="noStrike" baseline="0" dirty="0">
                <a:latin typeface="CIDFont+F1"/>
              </a:rPr>
              <a:t>CAPÍTULO 1. Fundamentos de Estructuras de Datos y Algoritmos</a:t>
            </a:r>
            <a:endParaRPr lang="en-US" dirty="0"/>
          </a:p>
        </p:txBody>
      </p:sp>
      <p:sp>
        <p:nvSpPr>
          <p:cNvPr id="3" name="Content Placeholder 2">
            <a:extLst>
              <a:ext uri="{FF2B5EF4-FFF2-40B4-BE49-F238E27FC236}">
                <a16:creationId xmlns:a16="http://schemas.microsoft.com/office/drawing/2014/main" id="{ECA9294F-4D09-67D2-B16E-3FDB217E5E3D}"/>
              </a:ext>
            </a:extLst>
          </p:cNvPr>
          <p:cNvSpPr>
            <a:spLocks noGrp="1"/>
          </p:cNvSpPr>
          <p:nvPr>
            <p:ph idx="1"/>
          </p:nvPr>
        </p:nvSpPr>
        <p:spPr>
          <a:xfrm>
            <a:off x="1097280" y="1845734"/>
            <a:ext cx="10058400" cy="4486240"/>
          </a:xfrm>
        </p:spPr>
        <p:txBody>
          <a:bodyPr>
            <a:normAutofit fontScale="85000" lnSpcReduction="20000"/>
          </a:bodyPr>
          <a:lstStyle/>
          <a:p>
            <a:r>
              <a:rPr lang="es-ES" dirty="0"/>
              <a:t>1.7 </a:t>
            </a:r>
            <a:r>
              <a:rPr lang="es-ES" dirty="0" err="1"/>
              <a:t>Hashing</a:t>
            </a:r>
            <a:r>
              <a:rPr lang="es-ES" dirty="0"/>
              <a:t> y Resolución de Colisiones</a:t>
            </a:r>
            <a:endParaRPr lang="en-US" dirty="0"/>
          </a:p>
          <a:p>
            <a:pPr>
              <a:buNone/>
            </a:pPr>
            <a:r>
              <a:rPr lang="es-ES" b="1" dirty="0"/>
              <a:t>Ejemplo: </a:t>
            </a:r>
            <a:r>
              <a:rPr lang="es-ES" dirty="0"/>
              <a:t>Suma de códigos ASCII</a:t>
            </a:r>
          </a:p>
          <a:p>
            <a:pPr>
              <a:buNone/>
            </a:pPr>
            <a:r>
              <a:rPr lang="es-ES" dirty="0"/>
              <a:t>Cada letra tiene un número llamado código ASCII. Por ejemplo:</a:t>
            </a:r>
          </a:p>
          <a:p>
            <a:pPr algn="ctr">
              <a:buNone/>
            </a:pPr>
            <a:r>
              <a:rPr lang="es-ES" dirty="0"/>
              <a:t>    A = 65 - B = 66 - C = 67 - ... - Z = 90</a:t>
            </a:r>
          </a:p>
          <a:p>
            <a:pPr>
              <a:buNone/>
            </a:pPr>
            <a:r>
              <a:rPr lang="es-ES" dirty="0"/>
              <a:t>Supongamos que queremos aplicar una función hash a la palabra "CAB".</a:t>
            </a:r>
          </a:p>
          <a:p>
            <a:pPr>
              <a:buNone/>
            </a:pPr>
            <a:r>
              <a:rPr lang="es-ES" dirty="0"/>
              <a:t>Tomamos cada letra:</a:t>
            </a:r>
          </a:p>
          <a:p>
            <a:pPr>
              <a:buNone/>
            </a:pPr>
            <a:r>
              <a:rPr lang="es-ES" dirty="0"/>
              <a:t>        C = 67</a:t>
            </a:r>
          </a:p>
          <a:p>
            <a:pPr>
              <a:buNone/>
            </a:pPr>
            <a:r>
              <a:rPr lang="es-ES" dirty="0"/>
              <a:t>        A = 65</a:t>
            </a:r>
          </a:p>
          <a:p>
            <a:pPr>
              <a:buNone/>
            </a:pPr>
            <a:r>
              <a:rPr lang="es-ES" dirty="0"/>
              <a:t>        B = 66</a:t>
            </a:r>
          </a:p>
          <a:p>
            <a:pPr>
              <a:buNone/>
            </a:pPr>
            <a:r>
              <a:rPr lang="es-ES" dirty="0"/>
              <a:t>    Sumamos: 67 + 65 + 66 = 198</a:t>
            </a:r>
          </a:p>
          <a:p>
            <a:pPr>
              <a:buNone/>
            </a:pPr>
            <a:r>
              <a:rPr lang="es-ES" dirty="0"/>
              <a:t>Si la tabla tiene 10 posiciones (del 0 al 9):	198 % 10 = 8</a:t>
            </a:r>
          </a:p>
          <a:p>
            <a:pPr algn="ctr">
              <a:buNone/>
            </a:pPr>
            <a:r>
              <a:rPr lang="es-ES" dirty="0"/>
              <a:t>Guarda "CAB" en la posición 8 de la tabla.</a:t>
            </a:r>
          </a:p>
        </p:txBody>
      </p:sp>
    </p:spTree>
    <p:extLst>
      <p:ext uri="{BB962C8B-B14F-4D97-AF65-F5344CB8AC3E}">
        <p14:creationId xmlns:p14="http://schemas.microsoft.com/office/powerpoint/2010/main" val="418909538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CF1DD8-9FA3-728F-84E0-B6355212444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33B2628-5630-48F5-B819-3E0E646ABBD2}"/>
              </a:ext>
            </a:extLst>
          </p:cNvPr>
          <p:cNvSpPr>
            <a:spLocks noGrp="1"/>
          </p:cNvSpPr>
          <p:nvPr>
            <p:ph type="title"/>
          </p:nvPr>
        </p:nvSpPr>
        <p:spPr/>
        <p:txBody>
          <a:bodyPr/>
          <a:lstStyle/>
          <a:p>
            <a:r>
              <a:rPr lang="es-ES" sz="4800" b="0" i="0" u="none" strike="noStrike" baseline="0" dirty="0">
                <a:latin typeface="CIDFont+F1"/>
              </a:rPr>
              <a:t>CAPÍTULO 1. Fundamentos de Estructuras de Datos y Algoritmos</a:t>
            </a:r>
            <a:endParaRPr lang="en-US" dirty="0"/>
          </a:p>
        </p:txBody>
      </p:sp>
      <p:sp>
        <p:nvSpPr>
          <p:cNvPr id="3" name="Content Placeholder 2">
            <a:extLst>
              <a:ext uri="{FF2B5EF4-FFF2-40B4-BE49-F238E27FC236}">
                <a16:creationId xmlns:a16="http://schemas.microsoft.com/office/drawing/2014/main" id="{AF2997D2-5E21-F12A-0C69-B7A78120B003}"/>
              </a:ext>
            </a:extLst>
          </p:cNvPr>
          <p:cNvSpPr>
            <a:spLocks noGrp="1"/>
          </p:cNvSpPr>
          <p:nvPr>
            <p:ph idx="1"/>
          </p:nvPr>
        </p:nvSpPr>
        <p:spPr>
          <a:xfrm>
            <a:off x="1097280" y="1845734"/>
            <a:ext cx="10058400" cy="4486240"/>
          </a:xfrm>
        </p:spPr>
        <p:txBody>
          <a:bodyPr>
            <a:normAutofit fontScale="92500" lnSpcReduction="10000"/>
          </a:bodyPr>
          <a:lstStyle/>
          <a:p>
            <a:r>
              <a:rPr lang="es-ES" dirty="0"/>
              <a:t>1.7 </a:t>
            </a:r>
            <a:r>
              <a:rPr lang="es-ES" dirty="0" err="1"/>
              <a:t>Hashing</a:t>
            </a:r>
            <a:r>
              <a:rPr lang="es-ES" dirty="0"/>
              <a:t> y Resolución de Colisiones</a:t>
            </a:r>
            <a:endParaRPr lang="en-US" dirty="0"/>
          </a:p>
          <a:p>
            <a:pPr>
              <a:buNone/>
            </a:pPr>
            <a:r>
              <a:rPr lang="es-ES" b="1" dirty="0"/>
              <a:t>Ejemplo: </a:t>
            </a:r>
            <a:r>
              <a:rPr lang="es-ES" dirty="0"/>
              <a:t>Multiplicación por posición</a:t>
            </a:r>
          </a:p>
          <a:p>
            <a:pPr>
              <a:buNone/>
            </a:pPr>
            <a:r>
              <a:rPr lang="es-ES" dirty="0"/>
              <a:t>Para evitar que muchas palabras den el mismo resultado, puedes hacer algo más "inteligente":</a:t>
            </a:r>
          </a:p>
          <a:p>
            <a:pPr>
              <a:buNone/>
            </a:pPr>
            <a:r>
              <a:rPr lang="es-ES" dirty="0"/>
              <a:t>Usamos "DOG" como clave:</a:t>
            </a:r>
          </a:p>
          <a:p>
            <a:pPr>
              <a:buNone/>
            </a:pPr>
            <a:r>
              <a:rPr lang="es-ES" dirty="0"/>
              <a:t>    D = 68 × 1 = 68</a:t>
            </a:r>
          </a:p>
          <a:p>
            <a:pPr>
              <a:buNone/>
            </a:pPr>
            <a:r>
              <a:rPr lang="es-ES" dirty="0"/>
              <a:t>    O = 79 × 2 = 158</a:t>
            </a:r>
          </a:p>
          <a:p>
            <a:pPr>
              <a:buNone/>
            </a:pPr>
            <a:r>
              <a:rPr lang="es-ES" dirty="0"/>
              <a:t>    G = 71 × 3 = 213</a:t>
            </a:r>
          </a:p>
          <a:p>
            <a:pPr algn="ctr">
              <a:buNone/>
            </a:pPr>
            <a:r>
              <a:rPr lang="es-ES" dirty="0"/>
              <a:t>Total: 68 + 158 + 213 = 439.</a:t>
            </a:r>
          </a:p>
          <a:p>
            <a:pPr>
              <a:buNone/>
            </a:pPr>
            <a:r>
              <a:rPr lang="es-ES" dirty="0"/>
              <a:t>Si la tabla tiene tamaño 20:</a:t>
            </a:r>
          </a:p>
          <a:p>
            <a:pPr algn="ctr">
              <a:buNone/>
            </a:pPr>
            <a:r>
              <a:rPr lang="es-ES" dirty="0"/>
              <a:t>439 % 20 = 19</a:t>
            </a:r>
          </a:p>
          <a:p>
            <a:pPr algn="just">
              <a:buNone/>
            </a:pPr>
            <a:r>
              <a:rPr lang="es-ES" dirty="0"/>
              <a:t>Guarda "DOG" en la posición 19 de la tabla.</a:t>
            </a:r>
          </a:p>
        </p:txBody>
      </p:sp>
    </p:spTree>
    <p:extLst>
      <p:ext uri="{BB962C8B-B14F-4D97-AF65-F5344CB8AC3E}">
        <p14:creationId xmlns:p14="http://schemas.microsoft.com/office/powerpoint/2010/main" val="172386683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2EF4B8-D043-3A45-FE46-F3964DBD2BE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0C94890-9629-FE46-D2E9-3E6983E77E95}"/>
              </a:ext>
            </a:extLst>
          </p:cNvPr>
          <p:cNvSpPr>
            <a:spLocks noGrp="1"/>
          </p:cNvSpPr>
          <p:nvPr>
            <p:ph type="title"/>
          </p:nvPr>
        </p:nvSpPr>
        <p:spPr/>
        <p:txBody>
          <a:bodyPr/>
          <a:lstStyle/>
          <a:p>
            <a:r>
              <a:rPr lang="es-ES" sz="4800" b="0" i="0" u="none" strike="noStrike" baseline="0" dirty="0">
                <a:latin typeface="CIDFont+F1"/>
              </a:rPr>
              <a:t>CAPÍTULO 1. Fundamentos de Estructuras de Datos y Algoritmos</a:t>
            </a:r>
            <a:endParaRPr lang="en-US" dirty="0"/>
          </a:p>
        </p:txBody>
      </p:sp>
      <p:sp>
        <p:nvSpPr>
          <p:cNvPr id="3" name="Content Placeholder 2">
            <a:extLst>
              <a:ext uri="{FF2B5EF4-FFF2-40B4-BE49-F238E27FC236}">
                <a16:creationId xmlns:a16="http://schemas.microsoft.com/office/drawing/2014/main" id="{B5C985F7-EEDF-1AD4-5DA4-CF17FFC4AC9F}"/>
              </a:ext>
            </a:extLst>
          </p:cNvPr>
          <p:cNvSpPr>
            <a:spLocks noGrp="1"/>
          </p:cNvSpPr>
          <p:nvPr>
            <p:ph idx="1"/>
          </p:nvPr>
        </p:nvSpPr>
        <p:spPr>
          <a:xfrm>
            <a:off x="1097280" y="1845734"/>
            <a:ext cx="10058400" cy="4486240"/>
          </a:xfrm>
        </p:spPr>
        <p:txBody>
          <a:bodyPr>
            <a:normAutofit/>
          </a:bodyPr>
          <a:lstStyle/>
          <a:p>
            <a:r>
              <a:rPr lang="es-ES" dirty="0"/>
              <a:t>1.7 </a:t>
            </a:r>
            <a:r>
              <a:rPr lang="es-ES" dirty="0" err="1"/>
              <a:t>Hashing</a:t>
            </a:r>
            <a:r>
              <a:rPr lang="es-ES" dirty="0"/>
              <a:t> y Resolución de Colisiones</a:t>
            </a:r>
            <a:endParaRPr lang="en-US" dirty="0"/>
          </a:p>
          <a:p>
            <a:pPr>
              <a:buNone/>
            </a:pPr>
            <a:r>
              <a:rPr lang="es-ES" b="1" dirty="0"/>
              <a:t>Ejemplo: </a:t>
            </a:r>
            <a:r>
              <a:rPr lang="es-ES" dirty="0"/>
              <a:t>Solo usar la primera letra</a:t>
            </a:r>
          </a:p>
          <a:p>
            <a:pPr>
              <a:buNone/>
            </a:pPr>
            <a:r>
              <a:rPr lang="es-ES" dirty="0"/>
              <a:t>Una función muy básica: usar el valor de la primera letra.</a:t>
            </a:r>
          </a:p>
          <a:p>
            <a:pPr>
              <a:buNone/>
            </a:pPr>
            <a:r>
              <a:rPr lang="es-ES" dirty="0"/>
              <a:t>Ejemplo: "Carlos"</a:t>
            </a:r>
          </a:p>
          <a:p>
            <a:pPr>
              <a:buNone/>
            </a:pPr>
            <a:r>
              <a:rPr lang="es-ES" dirty="0"/>
              <a:t>    C = 67</a:t>
            </a:r>
          </a:p>
          <a:p>
            <a:pPr>
              <a:buNone/>
            </a:pPr>
            <a:r>
              <a:rPr lang="es-ES" dirty="0"/>
              <a:t>    67 % 10 = 7</a:t>
            </a:r>
          </a:p>
          <a:p>
            <a:pPr>
              <a:buNone/>
            </a:pPr>
            <a:r>
              <a:rPr lang="es-ES" dirty="0"/>
              <a:t>Hash = 7</a:t>
            </a:r>
          </a:p>
          <a:p>
            <a:pPr>
              <a:buNone/>
            </a:pPr>
            <a:r>
              <a:rPr lang="es-ES" dirty="0"/>
              <a:t>(Riesgo: muchas palabras que empiecen con la misma letra se chocarán).</a:t>
            </a:r>
          </a:p>
        </p:txBody>
      </p:sp>
    </p:spTree>
    <p:extLst>
      <p:ext uri="{BB962C8B-B14F-4D97-AF65-F5344CB8AC3E}">
        <p14:creationId xmlns:p14="http://schemas.microsoft.com/office/powerpoint/2010/main" val="357322871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AD2684-B82E-659A-38A4-8178EF6FABD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858275-DC03-BF5A-EFB6-12C91012C54F}"/>
              </a:ext>
            </a:extLst>
          </p:cNvPr>
          <p:cNvSpPr>
            <a:spLocks noGrp="1"/>
          </p:cNvSpPr>
          <p:nvPr>
            <p:ph type="title"/>
          </p:nvPr>
        </p:nvSpPr>
        <p:spPr/>
        <p:txBody>
          <a:bodyPr/>
          <a:lstStyle/>
          <a:p>
            <a:r>
              <a:rPr lang="es-ES" sz="4800" b="0" i="0" u="none" strike="noStrike" baseline="0" dirty="0">
                <a:latin typeface="CIDFont+F1"/>
              </a:rPr>
              <a:t>CAPÍTULO 1. Fundamentos de Estructuras de Datos y Algoritmos</a:t>
            </a:r>
            <a:endParaRPr lang="en-US" dirty="0"/>
          </a:p>
        </p:txBody>
      </p:sp>
      <p:sp>
        <p:nvSpPr>
          <p:cNvPr id="3" name="Content Placeholder 2">
            <a:extLst>
              <a:ext uri="{FF2B5EF4-FFF2-40B4-BE49-F238E27FC236}">
                <a16:creationId xmlns:a16="http://schemas.microsoft.com/office/drawing/2014/main" id="{988FBE27-30DF-BEC9-B465-AEED13ABF30E}"/>
              </a:ext>
            </a:extLst>
          </p:cNvPr>
          <p:cNvSpPr>
            <a:spLocks noGrp="1"/>
          </p:cNvSpPr>
          <p:nvPr>
            <p:ph idx="1"/>
          </p:nvPr>
        </p:nvSpPr>
        <p:spPr>
          <a:xfrm>
            <a:off x="1097280" y="1845734"/>
            <a:ext cx="10058400" cy="4486240"/>
          </a:xfrm>
        </p:spPr>
        <p:txBody>
          <a:bodyPr>
            <a:normAutofit/>
          </a:bodyPr>
          <a:lstStyle/>
          <a:p>
            <a:r>
              <a:rPr lang="es-ES" dirty="0"/>
              <a:t>1.7 </a:t>
            </a:r>
            <a:r>
              <a:rPr lang="es-ES" dirty="0" err="1"/>
              <a:t>Hashing</a:t>
            </a:r>
            <a:r>
              <a:rPr lang="es-ES" dirty="0"/>
              <a:t> y Resolución de Colisiones</a:t>
            </a:r>
            <a:endParaRPr lang="en-US" dirty="0"/>
          </a:p>
          <a:p>
            <a:pPr>
              <a:buNone/>
            </a:pPr>
            <a:r>
              <a:rPr lang="es-ES" b="1" dirty="0"/>
              <a:t>Ejemplo: </a:t>
            </a:r>
            <a:r>
              <a:rPr lang="es-ES" dirty="0"/>
              <a:t>Convertir letras a números como en el alfabeto</a:t>
            </a:r>
          </a:p>
          <a:p>
            <a:pPr>
              <a:buNone/>
            </a:pPr>
            <a:r>
              <a:rPr lang="es-ES" dirty="0"/>
              <a:t>Usamos: A=1, B=2, C=3...</a:t>
            </a:r>
          </a:p>
          <a:p>
            <a:pPr>
              <a:buNone/>
            </a:pPr>
            <a:r>
              <a:rPr lang="es-ES" dirty="0"/>
              <a:t>Palabra: "CAB"</a:t>
            </a:r>
          </a:p>
          <a:p>
            <a:pPr>
              <a:buNone/>
            </a:pPr>
            <a:r>
              <a:rPr lang="es-ES" dirty="0"/>
              <a:t>    C = 3, A = 1, B = 2</a:t>
            </a:r>
          </a:p>
          <a:p>
            <a:pPr>
              <a:buNone/>
            </a:pPr>
            <a:r>
              <a:rPr lang="es-ES" dirty="0"/>
              <a:t>    Suma: 3 + 1 + 2 = 6</a:t>
            </a:r>
          </a:p>
          <a:p>
            <a:pPr>
              <a:buNone/>
            </a:pPr>
            <a:r>
              <a:rPr lang="es-ES" dirty="0"/>
              <a:t>Hash = 6</a:t>
            </a:r>
          </a:p>
          <a:p>
            <a:pPr>
              <a:buNone/>
            </a:pPr>
            <a:r>
              <a:rPr lang="es-ES" dirty="0"/>
              <a:t>(También simple, sirve para entender pero no para grandes sistemas)</a:t>
            </a:r>
          </a:p>
        </p:txBody>
      </p:sp>
    </p:spTree>
    <p:extLst>
      <p:ext uri="{BB962C8B-B14F-4D97-AF65-F5344CB8AC3E}">
        <p14:creationId xmlns:p14="http://schemas.microsoft.com/office/powerpoint/2010/main" val="349868827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16E305-06A4-C048-BEFF-75A290DE2CE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17BAE95-4D47-53CE-BB71-557E3F47349D}"/>
              </a:ext>
            </a:extLst>
          </p:cNvPr>
          <p:cNvSpPr>
            <a:spLocks noGrp="1"/>
          </p:cNvSpPr>
          <p:nvPr>
            <p:ph type="title"/>
          </p:nvPr>
        </p:nvSpPr>
        <p:spPr/>
        <p:txBody>
          <a:bodyPr/>
          <a:lstStyle/>
          <a:p>
            <a:r>
              <a:rPr lang="es-ES" sz="4800" b="0" i="0" u="none" strike="noStrike" baseline="0" dirty="0">
                <a:latin typeface="CIDFont+F1"/>
              </a:rPr>
              <a:t>CAPÍTULO 1. Fundamentos de Estructuras de Datos y Algoritmos</a:t>
            </a:r>
            <a:endParaRPr lang="en-US" dirty="0"/>
          </a:p>
        </p:txBody>
      </p:sp>
      <p:sp>
        <p:nvSpPr>
          <p:cNvPr id="3" name="Content Placeholder 2">
            <a:extLst>
              <a:ext uri="{FF2B5EF4-FFF2-40B4-BE49-F238E27FC236}">
                <a16:creationId xmlns:a16="http://schemas.microsoft.com/office/drawing/2014/main" id="{2DAAB8F1-981C-1BDF-1CFF-963CA7B87FDE}"/>
              </a:ext>
            </a:extLst>
          </p:cNvPr>
          <p:cNvSpPr>
            <a:spLocks noGrp="1"/>
          </p:cNvSpPr>
          <p:nvPr>
            <p:ph idx="1"/>
          </p:nvPr>
        </p:nvSpPr>
        <p:spPr>
          <a:xfrm>
            <a:off x="1097280" y="1845734"/>
            <a:ext cx="10058400" cy="4486240"/>
          </a:xfrm>
        </p:spPr>
        <p:txBody>
          <a:bodyPr>
            <a:normAutofit/>
          </a:bodyPr>
          <a:lstStyle/>
          <a:p>
            <a:r>
              <a:rPr lang="es-ES" dirty="0"/>
              <a:t>1.7 </a:t>
            </a:r>
            <a:r>
              <a:rPr lang="es-ES" dirty="0" err="1"/>
              <a:t>Hashing</a:t>
            </a:r>
            <a:r>
              <a:rPr lang="es-ES" dirty="0"/>
              <a:t> y Resolución de Colisiones</a:t>
            </a:r>
          </a:p>
          <a:p>
            <a:r>
              <a:rPr lang="es-ES" b="1" dirty="0"/>
              <a:t>¿Qué es el sondeo lineal (linear </a:t>
            </a:r>
            <a:r>
              <a:rPr lang="es-ES" b="1" dirty="0" err="1"/>
              <a:t>probing</a:t>
            </a:r>
            <a:r>
              <a:rPr lang="es-ES" b="1" dirty="0"/>
              <a:t>)?</a:t>
            </a:r>
          </a:p>
          <a:p>
            <a:r>
              <a:rPr lang="es-ES" dirty="0"/>
              <a:t>Es una técnica para resolver colisiones en una tabla hash. Colisión: cuando dos datos quieren ocupar el mismo lugar en la tabla.</a:t>
            </a:r>
          </a:p>
          <a:p>
            <a:endParaRPr lang="es-ES" dirty="0"/>
          </a:p>
          <a:p>
            <a:r>
              <a:rPr lang="es-ES" b="1" dirty="0"/>
              <a:t>¿Cómo funciona?</a:t>
            </a:r>
          </a:p>
          <a:p>
            <a:r>
              <a:rPr lang="es-ES" dirty="0"/>
              <a:t>Cuando una posición está ocupada, el sondeo lineal busca la siguiente posición libre, moviéndose uno por uno hacia adelante.</a:t>
            </a:r>
          </a:p>
          <a:p>
            <a:pPr marL="0" indent="0">
              <a:buNone/>
            </a:pPr>
            <a:endParaRPr lang="en-US" dirty="0"/>
          </a:p>
        </p:txBody>
      </p:sp>
    </p:spTree>
    <p:extLst>
      <p:ext uri="{BB962C8B-B14F-4D97-AF65-F5344CB8AC3E}">
        <p14:creationId xmlns:p14="http://schemas.microsoft.com/office/powerpoint/2010/main" val="55420178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FEBCEF-1B9E-B818-9CB9-5EC322B1E0B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AD86F30-03F6-6230-B519-27817D4B78C0}"/>
              </a:ext>
            </a:extLst>
          </p:cNvPr>
          <p:cNvSpPr>
            <a:spLocks noGrp="1"/>
          </p:cNvSpPr>
          <p:nvPr>
            <p:ph type="title"/>
          </p:nvPr>
        </p:nvSpPr>
        <p:spPr/>
        <p:txBody>
          <a:bodyPr/>
          <a:lstStyle/>
          <a:p>
            <a:r>
              <a:rPr lang="es-ES" sz="4800" b="0" i="0" u="none" strike="noStrike" baseline="0" dirty="0">
                <a:latin typeface="CIDFont+F1"/>
              </a:rPr>
              <a:t>CAPÍTULO 1. Fundamentos de Estructuras de Datos y Algoritmos</a:t>
            </a:r>
            <a:endParaRPr lang="en-US" dirty="0"/>
          </a:p>
        </p:txBody>
      </p:sp>
      <p:sp>
        <p:nvSpPr>
          <p:cNvPr id="3" name="Content Placeholder 2">
            <a:extLst>
              <a:ext uri="{FF2B5EF4-FFF2-40B4-BE49-F238E27FC236}">
                <a16:creationId xmlns:a16="http://schemas.microsoft.com/office/drawing/2014/main" id="{1D37A99E-3586-FA88-1BEE-D8B3E7F90E19}"/>
              </a:ext>
            </a:extLst>
          </p:cNvPr>
          <p:cNvSpPr>
            <a:spLocks noGrp="1"/>
          </p:cNvSpPr>
          <p:nvPr>
            <p:ph idx="1"/>
          </p:nvPr>
        </p:nvSpPr>
        <p:spPr>
          <a:xfrm>
            <a:off x="1097280" y="1845734"/>
            <a:ext cx="10058400" cy="4486240"/>
          </a:xfrm>
        </p:spPr>
        <p:txBody>
          <a:bodyPr>
            <a:normAutofit fontScale="77500" lnSpcReduction="20000"/>
          </a:bodyPr>
          <a:lstStyle/>
          <a:p>
            <a:r>
              <a:rPr lang="es-ES" dirty="0"/>
              <a:t>1.7 </a:t>
            </a:r>
            <a:r>
              <a:rPr lang="es-ES" dirty="0" err="1"/>
              <a:t>Hashing</a:t>
            </a:r>
            <a:r>
              <a:rPr lang="es-ES" dirty="0"/>
              <a:t> y Resolución de Colisiones</a:t>
            </a:r>
          </a:p>
          <a:p>
            <a:pPr marL="0" indent="0">
              <a:buNone/>
            </a:pPr>
            <a:r>
              <a:rPr lang="es-ES" dirty="0"/>
              <a:t>Ejemplo paso a paso:</a:t>
            </a:r>
          </a:p>
          <a:p>
            <a:r>
              <a:rPr lang="es-ES" dirty="0"/>
              <a:t>Supón que tienes una tabla de tamaño 7 (índices 0 al 6): 	</a:t>
            </a:r>
            <a:r>
              <a:rPr lang="en-US" dirty="0"/>
              <a:t>[ 0 ][ 1 ][ 2 ][ 3 ][ 4 ][ 5 ][ 6 ]</a:t>
            </a:r>
            <a:endParaRPr lang="es-ES" dirty="0"/>
          </a:p>
          <a:p>
            <a:r>
              <a:rPr lang="es-ES" dirty="0"/>
              <a:t>Usamos una función hash que da este resultado:</a:t>
            </a:r>
          </a:p>
          <a:p>
            <a:r>
              <a:rPr lang="es-ES" dirty="0"/>
              <a:t>    hash("Perro") = 3</a:t>
            </a:r>
          </a:p>
          <a:p>
            <a:r>
              <a:rPr lang="es-ES" dirty="0"/>
              <a:t>    hash("Gato") = 3 → ¡colisión!</a:t>
            </a:r>
          </a:p>
          <a:p>
            <a:r>
              <a:rPr lang="es-ES" dirty="0"/>
              <a:t>Inserciones:</a:t>
            </a:r>
          </a:p>
          <a:p>
            <a:r>
              <a:rPr lang="es-ES" dirty="0"/>
              <a:t>    "Perro" → índice 3 → está libre</a:t>
            </a:r>
          </a:p>
          <a:p>
            <a:r>
              <a:rPr lang="es-ES" dirty="0"/>
              <a:t>    Se guarda en 3.</a:t>
            </a:r>
          </a:p>
          <a:p>
            <a:r>
              <a:rPr lang="es-ES" dirty="0"/>
              <a:t>    "Gato" → índice 3 → ya está "Perro" </a:t>
            </a:r>
          </a:p>
          <a:p>
            <a:r>
              <a:rPr lang="es-ES" dirty="0"/>
              <a:t>    → Prueba 4 → libre</a:t>
            </a:r>
          </a:p>
          <a:p>
            <a:r>
              <a:rPr lang="es-ES" dirty="0"/>
              <a:t>    Se guarda "Gato" en 4.</a:t>
            </a:r>
          </a:p>
          <a:p>
            <a:r>
              <a:rPr lang="es-ES" dirty="0"/>
              <a:t>Resultado:			[   ][   ][   ][Perro][Gato][   ][   ]</a:t>
            </a:r>
            <a:endParaRPr lang="en-US" dirty="0"/>
          </a:p>
        </p:txBody>
      </p:sp>
    </p:spTree>
    <p:extLst>
      <p:ext uri="{BB962C8B-B14F-4D97-AF65-F5344CB8AC3E}">
        <p14:creationId xmlns:p14="http://schemas.microsoft.com/office/powerpoint/2010/main" val="226274324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FDF8C9-A96B-8589-3578-1FB88A5E118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EE67717-9F06-7B9B-E961-DC758A2DDD6E}"/>
              </a:ext>
            </a:extLst>
          </p:cNvPr>
          <p:cNvSpPr>
            <a:spLocks noGrp="1"/>
          </p:cNvSpPr>
          <p:nvPr>
            <p:ph type="title"/>
          </p:nvPr>
        </p:nvSpPr>
        <p:spPr/>
        <p:txBody>
          <a:bodyPr/>
          <a:lstStyle/>
          <a:p>
            <a:r>
              <a:rPr lang="es-ES" sz="4800" b="0" i="0" u="none" strike="noStrike" baseline="0" dirty="0">
                <a:latin typeface="CIDFont+F1"/>
              </a:rPr>
              <a:t>CAPÍTULO 1. Fundamentos de Estructuras de Datos y Algoritmos</a:t>
            </a:r>
            <a:endParaRPr lang="en-US" dirty="0"/>
          </a:p>
        </p:txBody>
      </p:sp>
      <p:sp>
        <p:nvSpPr>
          <p:cNvPr id="3" name="Content Placeholder 2">
            <a:extLst>
              <a:ext uri="{FF2B5EF4-FFF2-40B4-BE49-F238E27FC236}">
                <a16:creationId xmlns:a16="http://schemas.microsoft.com/office/drawing/2014/main" id="{11306A2C-CE09-CDF2-358C-FC7216966167}"/>
              </a:ext>
            </a:extLst>
          </p:cNvPr>
          <p:cNvSpPr>
            <a:spLocks noGrp="1"/>
          </p:cNvSpPr>
          <p:nvPr>
            <p:ph idx="1"/>
          </p:nvPr>
        </p:nvSpPr>
        <p:spPr>
          <a:xfrm>
            <a:off x="1097280" y="1845734"/>
            <a:ext cx="10058400" cy="4486240"/>
          </a:xfrm>
        </p:spPr>
        <p:txBody>
          <a:bodyPr>
            <a:normAutofit/>
          </a:bodyPr>
          <a:lstStyle/>
          <a:p>
            <a:r>
              <a:rPr lang="es-ES" dirty="0"/>
              <a:t>1.7 </a:t>
            </a:r>
            <a:r>
              <a:rPr lang="es-ES" dirty="0" err="1"/>
              <a:t>Hashing</a:t>
            </a:r>
            <a:r>
              <a:rPr lang="es-ES" dirty="0"/>
              <a:t> y Resolución de Colisiones</a:t>
            </a:r>
          </a:p>
          <a:p>
            <a:pPr marL="0" indent="0">
              <a:buNone/>
            </a:pPr>
            <a:r>
              <a:rPr lang="en-US" dirty="0"/>
              <a:t>Regla </a:t>
            </a:r>
            <a:r>
              <a:rPr lang="en-US" dirty="0" err="1"/>
              <a:t>básica</a:t>
            </a:r>
            <a:r>
              <a:rPr lang="en-US" dirty="0"/>
              <a:t> del </a:t>
            </a:r>
            <a:r>
              <a:rPr lang="en-US" dirty="0" err="1"/>
              <a:t>sondeo</a:t>
            </a:r>
            <a:r>
              <a:rPr lang="en-US" dirty="0"/>
              <a:t> lineal:</a:t>
            </a:r>
          </a:p>
          <a:p>
            <a:pPr marL="0" indent="0">
              <a:buNone/>
            </a:pPr>
            <a:r>
              <a:rPr lang="es-ES" dirty="0"/>
              <a:t>Cuando hay una colisión, se prueba:</a:t>
            </a:r>
            <a:endParaRPr lang="en-US" dirty="0"/>
          </a:p>
          <a:p>
            <a:pPr marL="0" indent="0" algn="ctr">
              <a:buNone/>
            </a:pPr>
            <a:r>
              <a:rPr lang="en-US" dirty="0"/>
              <a:t>(hash + 1) % </a:t>
            </a:r>
            <a:r>
              <a:rPr lang="en-US" dirty="0" err="1"/>
              <a:t>tamaño</a:t>
            </a:r>
            <a:r>
              <a:rPr lang="en-US" dirty="0"/>
              <a:t>  </a:t>
            </a:r>
          </a:p>
          <a:p>
            <a:pPr marL="0" indent="0" algn="ctr">
              <a:buNone/>
            </a:pPr>
            <a:r>
              <a:rPr lang="en-US" dirty="0"/>
              <a:t>(hash + 2) % </a:t>
            </a:r>
            <a:r>
              <a:rPr lang="en-US" dirty="0" err="1"/>
              <a:t>tamaño</a:t>
            </a:r>
            <a:r>
              <a:rPr lang="en-US" dirty="0"/>
              <a:t>  </a:t>
            </a:r>
          </a:p>
          <a:p>
            <a:pPr marL="0" indent="0" algn="ctr">
              <a:buNone/>
            </a:pPr>
            <a:r>
              <a:rPr lang="en-US" dirty="0"/>
              <a:t>(hash + 3) % </a:t>
            </a:r>
            <a:r>
              <a:rPr lang="en-US" dirty="0" err="1"/>
              <a:t>tamaño</a:t>
            </a:r>
            <a:r>
              <a:rPr lang="en-US" dirty="0"/>
              <a:t>  ...</a:t>
            </a:r>
          </a:p>
          <a:p>
            <a:pPr marL="0" indent="0">
              <a:buNone/>
            </a:pPr>
            <a:r>
              <a:rPr lang="es-ES" dirty="0"/>
              <a:t>Se sigue </a:t>
            </a:r>
            <a:r>
              <a:rPr lang="es-ES" b="1" dirty="0"/>
              <a:t>hasta encontrar un hueco</a:t>
            </a:r>
            <a:r>
              <a:rPr lang="es-ES" dirty="0"/>
              <a:t>.</a:t>
            </a:r>
            <a:endParaRPr lang="en-US" dirty="0"/>
          </a:p>
          <a:p>
            <a:pPr>
              <a:buNone/>
            </a:pPr>
            <a:r>
              <a:rPr lang="es-ES" b="1" dirty="0"/>
              <a:t>Desventaja del sondeo lineal:</a:t>
            </a:r>
          </a:p>
          <a:p>
            <a:pPr>
              <a:buFont typeface="Arial" panose="020B0604020202020204" pitchFamily="34" charset="0"/>
              <a:buChar char="•"/>
            </a:pPr>
            <a:r>
              <a:rPr lang="es-ES" dirty="0"/>
              <a:t>Puede generar "bloques llenos seguidos" (llamado </a:t>
            </a:r>
            <a:r>
              <a:rPr lang="es-ES" i="1" dirty="0" err="1"/>
              <a:t>clustering</a:t>
            </a:r>
            <a:r>
              <a:rPr lang="es-ES" dirty="0"/>
              <a:t>).</a:t>
            </a:r>
          </a:p>
          <a:p>
            <a:pPr>
              <a:buFont typeface="Arial" panose="020B0604020202020204" pitchFamily="34" charset="0"/>
              <a:buChar char="•"/>
            </a:pPr>
            <a:r>
              <a:rPr lang="es-ES" dirty="0"/>
              <a:t>Esto </a:t>
            </a:r>
            <a:r>
              <a:rPr lang="es-ES" b="1" dirty="0"/>
              <a:t>ralentiza</a:t>
            </a:r>
            <a:r>
              <a:rPr lang="es-ES" dirty="0"/>
              <a:t> las búsquedas con el tiempo.</a:t>
            </a:r>
          </a:p>
          <a:p>
            <a:pPr marL="0" indent="0">
              <a:buNone/>
            </a:pPr>
            <a:endParaRPr lang="en-US" dirty="0"/>
          </a:p>
        </p:txBody>
      </p:sp>
    </p:spTree>
    <p:extLst>
      <p:ext uri="{BB962C8B-B14F-4D97-AF65-F5344CB8AC3E}">
        <p14:creationId xmlns:p14="http://schemas.microsoft.com/office/powerpoint/2010/main" val="120307406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2EB9EA-040A-1C92-4560-1EA140E739F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68A1A74-AC14-B72C-4679-658E9294B079}"/>
              </a:ext>
            </a:extLst>
          </p:cNvPr>
          <p:cNvSpPr>
            <a:spLocks noGrp="1"/>
          </p:cNvSpPr>
          <p:nvPr>
            <p:ph type="title"/>
          </p:nvPr>
        </p:nvSpPr>
        <p:spPr/>
        <p:txBody>
          <a:bodyPr/>
          <a:lstStyle/>
          <a:p>
            <a:r>
              <a:rPr lang="es-ES" sz="4800" b="0" i="0" u="none" strike="noStrike" baseline="0" dirty="0">
                <a:latin typeface="CIDFont+F1"/>
              </a:rPr>
              <a:t>CAPÍTULO 1. Fundamentos de Estructuras de Datos y Algoritmos</a:t>
            </a:r>
            <a:endParaRPr lang="en-US" dirty="0"/>
          </a:p>
        </p:txBody>
      </p:sp>
      <p:sp>
        <p:nvSpPr>
          <p:cNvPr id="3" name="Content Placeholder 2">
            <a:extLst>
              <a:ext uri="{FF2B5EF4-FFF2-40B4-BE49-F238E27FC236}">
                <a16:creationId xmlns:a16="http://schemas.microsoft.com/office/drawing/2014/main" id="{80AD6E68-916C-6072-EFFC-CCF09AB39661}"/>
              </a:ext>
            </a:extLst>
          </p:cNvPr>
          <p:cNvSpPr>
            <a:spLocks noGrp="1"/>
          </p:cNvSpPr>
          <p:nvPr>
            <p:ph idx="1"/>
          </p:nvPr>
        </p:nvSpPr>
        <p:spPr>
          <a:xfrm>
            <a:off x="1097280" y="1845734"/>
            <a:ext cx="10058400" cy="4486240"/>
          </a:xfrm>
        </p:spPr>
        <p:txBody>
          <a:bodyPr>
            <a:normAutofit lnSpcReduction="10000"/>
          </a:bodyPr>
          <a:lstStyle/>
          <a:p>
            <a:r>
              <a:rPr lang="es-ES" dirty="0"/>
              <a:t>1.7 </a:t>
            </a:r>
            <a:r>
              <a:rPr lang="es-ES" dirty="0" err="1"/>
              <a:t>Hashing</a:t>
            </a:r>
            <a:r>
              <a:rPr lang="es-ES" dirty="0"/>
              <a:t> y Resolución de Colisiones</a:t>
            </a:r>
          </a:p>
          <a:p>
            <a:pPr>
              <a:buNone/>
            </a:pPr>
            <a:r>
              <a:rPr lang="es-ES" b="1" dirty="0"/>
              <a:t>¿Qué es el sondeo cuadrático?</a:t>
            </a:r>
          </a:p>
          <a:p>
            <a:r>
              <a:rPr lang="es-ES" dirty="0"/>
              <a:t>Es una técnica para </a:t>
            </a:r>
            <a:r>
              <a:rPr lang="es-ES" b="1" dirty="0"/>
              <a:t>resolver colisiones</a:t>
            </a:r>
            <a:r>
              <a:rPr lang="es-ES" dirty="0"/>
              <a:t> en una tabla hash, </a:t>
            </a:r>
            <a:r>
              <a:rPr lang="es-ES" b="1" dirty="0"/>
              <a:t>igual que el sondeo lineal</a:t>
            </a:r>
            <a:r>
              <a:rPr lang="es-ES" dirty="0"/>
              <a:t>, pero con una diferencia, en lugar de buscar la </a:t>
            </a:r>
            <a:r>
              <a:rPr lang="es-ES" b="1" dirty="0"/>
              <a:t>siguiente posición inmediata</a:t>
            </a:r>
            <a:r>
              <a:rPr lang="es-ES" dirty="0"/>
              <a:t>, el sondeo cuadrático </a:t>
            </a:r>
            <a:r>
              <a:rPr lang="es-ES" b="1" dirty="0"/>
              <a:t>salta en cuadrados</a:t>
            </a:r>
            <a:r>
              <a:rPr lang="es-ES" dirty="0"/>
              <a:t>:</a:t>
            </a:r>
          </a:p>
          <a:p>
            <a:pPr algn="ctr"/>
            <a:r>
              <a:rPr lang="en-US" dirty="0"/>
              <a:t>(hash + 1²) % </a:t>
            </a:r>
            <a:r>
              <a:rPr lang="en-US" dirty="0" err="1"/>
              <a:t>tamaño</a:t>
            </a:r>
            <a:r>
              <a:rPr lang="en-US" dirty="0"/>
              <a:t>  </a:t>
            </a:r>
          </a:p>
          <a:p>
            <a:pPr algn="ctr"/>
            <a:r>
              <a:rPr lang="en-US" dirty="0"/>
              <a:t>(hash + 2²) % </a:t>
            </a:r>
            <a:r>
              <a:rPr lang="en-US" dirty="0" err="1"/>
              <a:t>tamaño</a:t>
            </a:r>
            <a:r>
              <a:rPr lang="en-US" dirty="0"/>
              <a:t>  </a:t>
            </a:r>
          </a:p>
          <a:p>
            <a:pPr algn="ctr"/>
            <a:r>
              <a:rPr lang="en-US" dirty="0"/>
              <a:t>(hash + 3²) % </a:t>
            </a:r>
            <a:r>
              <a:rPr lang="en-US" dirty="0" err="1"/>
              <a:t>tamaño</a:t>
            </a:r>
            <a:r>
              <a:rPr lang="en-US" dirty="0"/>
              <a:t>  ...</a:t>
            </a:r>
          </a:p>
          <a:p>
            <a:pPr>
              <a:buNone/>
            </a:pPr>
            <a:r>
              <a:rPr lang="es-ES" b="1" dirty="0"/>
              <a:t>¿Por qué se usa?</a:t>
            </a:r>
          </a:p>
          <a:p>
            <a:pPr>
              <a:buFont typeface="Arial" panose="020B0604020202020204" pitchFamily="34" charset="0"/>
              <a:buChar char="•"/>
            </a:pPr>
            <a:r>
              <a:rPr lang="es-ES" dirty="0"/>
              <a:t>Evita que se formen “bloques seguidos” (problema del sondeo lineal).</a:t>
            </a:r>
          </a:p>
          <a:p>
            <a:pPr>
              <a:buFont typeface="Arial" panose="020B0604020202020204" pitchFamily="34" charset="0"/>
              <a:buChar char="•"/>
            </a:pPr>
            <a:r>
              <a:rPr lang="es-ES" dirty="0"/>
              <a:t>Distribuye mejor los datos en la tabla.</a:t>
            </a:r>
          </a:p>
        </p:txBody>
      </p:sp>
    </p:spTree>
    <p:extLst>
      <p:ext uri="{BB962C8B-B14F-4D97-AF65-F5344CB8AC3E}">
        <p14:creationId xmlns:p14="http://schemas.microsoft.com/office/powerpoint/2010/main" val="273828302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5E9F1A-457B-2EBC-A66D-F5FC59606C1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E69AD3F-F3A4-11D6-E232-8D73601D487E}"/>
              </a:ext>
            </a:extLst>
          </p:cNvPr>
          <p:cNvSpPr>
            <a:spLocks noGrp="1"/>
          </p:cNvSpPr>
          <p:nvPr>
            <p:ph type="title"/>
          </p:nvPr>
        </p:nvSpPr>
        <p:spPr/>
        <p:txBody>
          <a:bodyPr/>
          <a:lstStyle/>
          <a:p>
            <a:r>
              <a:rPr lang="es-ES" sz="4800" b="0" i="0" u="none" strike="noStrike" baseline="0" dirty="0">
                <a:latin typeface="CIDFont+F1"/>
              </a:rPr>
              <a:t>CAPÍTULO 1. Fundamentos de Estructuras de Datos y Algoritmos</a:t>
            </a:r>
            <a:endParaRPr lang="en-US" dirty="0"/>
          </a:p>
        </p:txBody>
      </p:sp>
      <p:sp>
        <p:nvSpPr>
          <p:cNvPr id="3" name="Content Placeholder 2">
            <a:extLst>
              <a:ext uri="{FF2B5EF4-FFF2-40B4-BE49-F238E27FC236}">
                <a16:creationId xmlns:a16="http://schemas.microsoft.com/office/drawing/2014/main" id="{CE6F79B5-11CF-70EA-E826-DF959B49E5B8}"/>
              </a:ext>
            </a:extLst>
          </p:cNvPr>
          <p:cNvSpPr>
            <a:spLocks noGrp="1"/>
          </p:cNvSpPr>
          <p:nvPr>
            <p:ph idx="1"/>
          </p:nvPr>
        </p:nvSpPr>
        <p:spPr>
          <a:xfrm>
            <a:off x="1097280" y="1845734"/>
            <a:ext cx="10058400" cy="4486240"/>
          </a:xfrm>
        </p:spPr>
        <p:txBody>
          <a:bodyPr>
            <a:normAutofit fontScale="77500" lnSpcReduction="20000"/>
          </a:bodyPr>
          <a:lstStyle/>
          <a:p>
            <a:r>
              <a:rPr lang="es-ES" dirty="0"/>
              <a:t>1.7 </a:t>
            </a:r>
            <a:r>
              <a:rPr lang="es-ES" dirty="0" err="1"/>
              <a:t>Hashing</a:t>
            </a:r>
            <a:r>
              <a:rPr lang="es-ES" dirty="0"/>
              <a:t> y Resolución de Colisiones</a:t>
            </a:r>
          </a:p>
          <a:p>
            <a:pPr>
              <a:buNone/>
            </a:pPr>
            <a:r>
              <a:rPr lang="es-ES" b="1" dirty="0"/>
              <a:t>Ejemplo paso a paso:</a:t>
            </a:r>
          </a:p>
          <a:p>
            <a:r>
              <a:rPr lang="es-ES" dirty="0"/>
              <a:t>Supón que tienes una </a:t>
            </a:r>
            <a:r>
              <a:rPr lang="es-ES" b="1" dirty="0"/>
              <a:t>tabla de tamaño 7</a:t>
            </a:r>
            <a:r>
              <a:rPr lang="es-ES" dirty="0"/>
              <a:t> y esta función hash:</a:t>
            </a:r>
          </a:p>
          <a:p>
            <a:r>
              <a:rPr lang="es-ES" dirty="0"/>
              <a:t>hash("LUNA") = 3</a:t>
            </a:r>
          </a:p>
          <a:p>
            <a:r>
              <a:rPr lang="es-ES" dirty="0"/>
              <a:t>Insertar "LUNA":</a:t>
            </a:r>
          </a:p>
          <a:p>
            <a:pPr algn="ctr"/>
            <a:r>
              <a:rPr lang="es-ES" dirty="0"/>
              <a:t>    Índice 3 está vacío → se guarda ahí</a:t>
            </a:r>
          </a:p>
          <a:p>
            <a:r>
              <a:rPr lang="es-ES" dirty="0"/>
              <a:t>Insertar "NUBE":</a:t>
            </a:r>
          </a:p>
          <a:p>
            <a:pPr algn="ctr"/>
            <a:r>
              <a:rPr lang="es-ES" dirty="0"/>
              <a:t>    También da hash("NUBE") = 3 → ¡colisión!</a:t>
            </a:r>
          </a:p>
          <a:p>
            <a:r>
              <a:rPr lang="es-ES" dirty="0"/>
              <a:t>Usamos sondeo cuadrático:</a:t>
            </a:r>
          </a:p>
          <a:p>
            <a:pPr marL="457200" indent="-457200">
              <a:buFont typeface="+mj-lt"/>
              <a:buAutoNum type="arabicPeriod"/>
            </a:pPr>
            <a:r>
              <a:rPr lang="es-ES" dirty="0"/>
              <a:t>(3 + 1²) % 7 = 4 → posición 4</a:t>
            </a:r>
          </a:p>
          <a:p>
            <a:pPr marL="457200" indent="-457200">
              <a:buFont typeface="+mj-lt"/>
              <a:buAutoNum type="arabicPeriod"/>
            </a:pPr>
            <a:r>
              <a:rPr lang="es-ES" dirty="0"/>
              <a:t>Si 4 está ocupada, prueba (3 + 2²) % 7 = 7 % 7 = 0</a:t>
            </a:r>
          </a:p>
          <a:p>
            <a:pPr marL="457200" indent="-457200">
              <a:buFont typeface="+mj-lt"/>
              <a:buAutoNum type="arabicPeriod"/>
            </a:pPr>
            <a:r>
              <a:rPr lang="es-ES" dirty="0"/>
              <a:t>Si 0 está ocupado, prueba (3 + 3²) % 7 = 12 % 7 = 5</a:t>
            </a:r>
          </a:p>
          <a:p>
            <a:r>
              <a:rPr lang="es-ES" dirty="0"/>
              <a:t>    ... y así hasta encontrar un espacio libre.</a:t>
            </a:r>
          </a:p>
        </p:txBody>
      </p:sp>
    </p:spTree>
    <p:extLst>
      <p:ext uri="{BB962C8B-B14F-4D97-AF65-F5344CB8AC3E}">
        <p14:creationId xmlns:p14="http://schemas.microsoft.com/office/powerpoint/2010/main" val="8233914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6F452B-8B1F-BAFA-10D9-FDDBFBA86B6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1CAA077-AB06-89A2-F85A-7F05C66A2CAF}"/>
              </a:ext>
            </a:extLst>
          </p:cNvPr>
          <p:cNvSpPr>
            <a:spLocks noGrp="1"/>
          </p:cNvSpPr>
          <p:nvPr>
            <p:ph type="title"/>
          </p:nvPr>
        </p:nvSpPr>
        <p:spPr/>
        <p:txBody>
          <a:bodyPr/>
          <a:lstStyle/>
          <a:p>
            <a:r>
              <a:rPr lang="es-ES" sz="4800" b="0" i="0" u="none" strike="noStrike" baseline="0" dirty="0">
                <a:latin typeface="CIDFont+F1"/>
              </a:rPr>
              <a:t>CAPÍTULO 1. Fundamentos de Estructuras de Datos y Algoritmos</a:t>
            </a:r>
            <a:endParaRPr lang="en-US" dirty="0"/>
          </a:p>
        </p:txBody>
      </p:sp>
      <p:sp>
        <p:nvSpPr>
          <p:cNvPr id="3" name="Content Placeholder 2">
            <a:extLst>
              <a:ext uri="{FF2B5EF4-FFF2-40B4-BE49-F238E27FC236}">
                <a16:creationId xmlns:a16="http://schemas.microsoft.com/office/drawing/2014/main" id="{40BFB985-389F-1388-7C93-79C3034081BA}"/>
              </a:ext>
            </a:extLst>
          </p:cNvPr>
          <p:cNvSpPr>
            <a:spLocks noGrp="1"/>
          </p:cNvSpPr>
          <p:nvPr>
            <p:ph idx="1"/>
          </p:nvPr>
        </p:nvSpPr>
        <p:spPr/>
        <p:txBody>
          <a:bodyPr>
            <a:normAutofit fontScale="77500" lnSpcReduction="20000"/>
          </a:bodyPr>
          <a:lstStyle/>
          <a:p>
            <a:r>
              <a:rPr lang="en-US" dirty="0"/>
              <a:t>1.1 </a:t>
            </a:r>
            <a:r>
              <a:rPr lang="en-US" dirty="0" err="1"/>
              <a:t>Algoritmos</a:t>
            </a:r>
            <a:r>
              <a:rPr lang="en-US" dirty="0"/>
              <a:t> </a:t>
            </a:r>
            <a:r>
              <a:rPr lang="en-US" dirty="0" err="1"/>
              <a:t>básicos</a:t>
            </a:r>
            <a:endParaRPr lang="en-US" dirty="0"/>
          </a:p>
          <a:p>
            <a:r>
              <a:rPr lang="es-ES" dirty="0"/>
              <a:t> 5. Algoritmos de grafos más avanzados (a veces básicos)</a:t>
            </a:r>
          </a:p>
          <a:p>
            <a:r>
              <a:rPr lang="es-ES" dirty="0"/>
              <a:t>    Dijkstra (camino más corto desde un nodo), Floyd-</a:t>
            </a:r>
            <a:r>
              <a:rPr lang="es-ES" dirty="0" err="1"/>
              <a:t>Warshall</a:t>
            </a:r>
            <a:r>
              <a:rPr lang="es-ES" dirty="0"/>
              <a:t> (todos los pares de caminos más cortos), Kruskal y Prim (para árboles de expansión mínima – MST)</a:t>
            </a:r>
          </a:p>
          <a:p>
            <a:endParaRPr lang="es-ES" dirty="0"/>
          </a:p>
          <a:p>
            <a:r>
              <a:rPr lang="es-ES" dirty="0"/>
              <a:t> 6. Algoritmos de manipulación de estructuras de datos</a:t>
            </a:r>
          </a:p>
          <a:p>
            <a:r>
              <a:rPr lang="es-ES" dirty="0"/>
              <a:t>    Inserción, eliminación y búsqueda en:</a:t>
            </a:r>
          </a:p>
          <a:p>
            <a:r>
              <a:rPr lang="es-ES" dirty="0"/>
              <a:t>        Listas enlazadas (simples, dobles, circulares), Pilas (</a:t>
            </a:r>
            <a:r>
              <a:rPr lang="es-ES" dirty="0" err="1"/>
              <a:t>stacks</a:t>
            </a:r>
            <a:r>
              <a:rPr lang="es-ES" dirty="0"/>
              <a:t>), Colas (</a:t>
            </a:r>
            <a:r>
              <a:rPr lang="es-ES" dirty="0" err="1"/>
              <a:t>queues</a:t>
            </a:r>
            <a:r>
              <a:rPr lang="es-ES" dirty="0"/>
              <a:t>), Árboles binarios (BST, AVL), </a:t>
            </a:r>
            <a:r>
              <a:rPr lang="es-ES" dirty="0" err="1"/>
              <a:t>Hashing</a:t>
            </a:r>
            <a:r>
              <a:rPr lang="es-ES" dirty="0"/>
              <a:t> (tablas hash con manejo de colisiones)</a:t>
            </a:r>
          </a:p>
          <a:p>
            <a:endParaRPr lang="es-ES" dirty="0"/>
          </a:p>
          <a:p>
            <a:r>
              <a:rPr lang="es-ES" dirty="0"/>
              <a:t>7. Algoritmos </a:t>
            </a:r>
            <a:r>
              <a:rPr lang="es-ES" dirty="0" err="1"/>
              <a:t>Greedy</a:t>
            </a:r>
            <a:r>
              <a:rPr lang="es-ES" dirty="0"/>
              <a:t> y Divide y vencerás (introducción)</a:t>
            </a:r>
          </a:p>
          <a:p>
            <a:r>
              <a:rPr lang="es-ES" dirty="0"/>
              <a:t>    Técnicas de diseño algorítmico como divide y vencerás, voraces (</a:t>
            </a:r>
            <a:r>
              <a:rPr lang="es-ES" dirty="0" err="1"/>
              <a:t>greedy</a:t>
            </a:r>
            <a:r>
              <a:rPr lang="es-ES" dirty="0"/>
              <a:t>) y programación dinámica (a veces se ven en cursos más avanzados).</a:t>
            </a:r>
          </a:p>
        </p:txBody>
      </p:sp>
    </p:spTree>
    <p:extLst>
      <p:ext uri="{BB962C8B-B14F-4D97-AF65-F5344CB8AC3E}">
        <p14:creationId xmlns:p14="http://schemas.microsoft.com/office/powerpoint/2010/main" val="39912052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CE43A9-3BCB-177D-3EE4-FEABA15D23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A977D9D-57CD-5F5E-8C6A-CBDEEAB293B5}"/>
              </a:ext>
            </a:extLst>
          </p:cNvPr>
          <p:cNvSpPr>
            <a:spLocks noGrp="1"/>
          </p:cNvSpPr>
          <p:nvPr>
            <p:ph type="title"/>
          </p:nvPr>
        </p:nvSpPr>
        <p:spPr/>
        <p:txBody>
          <a:bodyPr/>
          <a:lstStyle/>
          <a:p>
            <a:r>
              <a:rPr lang="es-ES" sz="4800" b="0" i="0" u="none" strike="noStrike" baseline="0" dirty="0">
                <a:latin typeface="CIDFont+F1"/>
              </a:rPr>
              <a:t>CAPÍTULO 1. Fundamentos de Estructuras de Datos y Algoritmos</a:t>
            </a:r>
            <a:endParaRPr lang="en-US" dirty="0"/>
          </a:p>
        </p:txBody>
      </p:sp>
      <p:sp>
        <p:nvSpPr>
          <p:cNvPr id="3" name="Content Placeholder 2">
            <a:extLst>
              <a:ext uri="{FF2B5EF4-FFF2-40B4-BE49-F238E27FC236}">
                <a16:creationId xmlns:a16="http://schemas.microsoft.com/office/drawing/2014/main" id="{6B657EF5-9C8F-4886-65F6-6A279BCBA35D}"/>
              </a:ext>
            </a:extLst>
          </p:cNvPr>
          <p:cNvSpPr>
            <a:spLocks noGrp="1"/>
          </p:cNvSpPr>
          <p:nvPr>
            <p:ph idx="1"/>
          </p:nvPr>
        </p:nvSpPr>
        <p:spPr>
          <a:xfrm>
            <a:off x="1097280" y="1845734"/>
            <a:ext cx="10058400" cy="4486240"/>
          </a:xfrm>
        </p:spPr>
        <p:txBody>
          <a:bodyPr>
            <a:normAutofit/>
          </a:bodyPr>
          <a:lstStyle/>
          <a:p>
            <a:r>
              <a:rPr lang="es-ES" dirty="0"/>
              <a:t>1.7 </a:t>
            </a:r>
            <a:r>
              <a:rPr lang="es-ES" dirty="0" err="1"/>
              <a:t>Hashing</a:t>
            </a:r>
            <a:r>
              <a:rPr lang="es-ES" dirty="0"/>
              <a:t> y Resolución de Colisiones</a:t>
            </a:r>
          </a:p>
          <a:p>
            <a:endParaRPr lang="es-ES" dirty="0"/>
          </a:p>
          <a:p>
            <a:endParaRPr lang="es-ES" dirty="0"/>
          </a:p>
          <a:p>
            <a:endParaRPr lang="es-ES" dirty="0"/>
          </a:p>
          <a:p>
            <a:endParaRPr lang="es-ES" dirty="0"/>
          </a:p>
          <a:p>
            <a:pPr>
              <a:buNone/>
            </a:pPr>
            <a:r>
              <a:rPr lang="es-ES" b="1" dirty="0"/>
              <a:t>Desventajas del sondeo cuadrático</a:t>
            </a:r>
          </a:p>
          <a:p>
            <a:pPr>
              <a:buFont typeface="Arial" panose="020B0604020202020204" pitchFamily="34" charset="0"/>
              <a:buChar char="•"/>
            </a:pPr>
            <a:r>
              <a:rPr lang="es-ES" dirty="0"/>
              <a:t>A veces puede </a:t>
            </a:r>
            <a:r>
              <a:rPr lang="es-ES" b="1" dirty="0"/>
              <a:t>no encontrar una posición</a:t>
            </a:r>
            <a:r>
              <a:rPr lang="es-ES" dirty="0"/>
              <a:t> libre incluso si hay espacios, dependiendo del tamaño de la tabla.</a:t>
            </a:r>
          </a:p>
          <a:p>
            <a:pPr>
              <a:buFont typeface="Arial" panose="020B0604020202020204" pitchFamily="34" charset="0"/>
              <a:buChar char="•"/>
            </a:pPr>
            <a:r>
              <a:rPr lang="es-ES" dirty="0"/>
              <a:t>Funciona mejor si la tabla es </a:t>
            </a:r>
            <a:r>
              <a:rPr lang="es-ES" b="1" dirty="0"/>
              <a:t>de tamaño primo</a:t>
            </a:r>
            <a:r>
              <a:rPr lang="es-ES" dirty="0"/>
              <a:t> y está </a:t>
            </a:r>
            <a:r>
              <a:rPr lang="es-ES" b="1" dirty="0"/>
              <a:t>poco llena</a:t>
            </a:r>
            <a:r>
              <a:rPr lang="es-ES" dirty="0"/>
              <a:t> (menos del 50%).</a:t>
            </a:r>
          </a:p>
        </p:txBody>
      </p:sp>
      <p:graphicFrame>
        <p:nvGraphicFramePr>
          <p:cNvPr id="4" name="Table 3">
            <a:extLst>
              <a:ext uri="{FF2B5EF4-FFF2-40B4-BE49-F238E27FC236}">
                <a16:creationId xmlns:a16="http://schemas.microsoft.com/office/drawing/2014/main" id="{5AF24259-23F2-F4BD-5B15-DFE8CBFF5AAC}"/>
              </a:ext>
            </a:extLst>
          </p:cNvPr>
          <p:cNvGraphicFramePr>
            <a:graphicFrameLocks noGrp="1"/>
          </p:cNvGraphicFramePr>
          <p:nvPr>
            <p:extLst>
              <p:ext uri="{D42A27DB-BD31-4B8C-83A1-F6EECF244321}">
                <p14:modId xmlns:p14="http://schemas.microsoft.com/office/powerpoint/2010/main" val="1263382839"/>
              </p:ext>
            </p:extLst>
          </p:nvPr>
        </p:nvGraphicFramePr>
        <p:xfrm>
          <a:off x="1066800" y="2331720"/>
          <a:ext cx="10058400" cy="1097280"/>
        </p:xfrm>
        <a:graphic>
          <a:graphicData uri="http://schemas.openxmlformats.org/drawingml/2006/table">
            <a:tbl>
              <a:tblPr/>
              <a:tblGrid>
                <a:gridCol w="5029200">
                  <a:extLst>
                    <a:ext uri="{9D8B030D-6E8A-4147-A177-3AD203B41FA5}">
                      <a16:colId xmlns:a16="http://schemas.microsoft.com/office/drawing/2014/main" val="1721242140"/>
                    </a:ext>
                  </a:extLst>
                </a:gridCol>
                <a:gridCol w="5029200">
                  <a:extLst>
                    <a:ext uri="{9D8B030D-6E8A-4147-A177-3AD203B41FA5}">
                      <a16:colId xmlns:a16="http://schemas.microsoft.com/office/drawing/2014/main" val="3604321924"/>
                    </a:ext>
                  </a:extLst>
                </a:gridCol>
              </a:tblGrid>
              <a:tr h="0">
                <a:tc>
                  <a:txBody>
                    <a:bodyPr/>
                    <a:lstStyle/>
                    <a:p>
                      <a:pPr algn="ctr"/>
                      <a:r>
                        <a:rPr lang="en-US" b="1" dirty="0"/>
                        <a:t>Técnica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s-ES" b="1" dirty="0"/>
                        <a:t>Prueba después de colisión en índice h</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46496194"/>
                  </a:ext>
                </a:extLst>
              </a:tr>
              <a:tr h="0">
                <a:tc>
                  <a:txBody>
                    <a:bodyPr/>
                    <a:lstStyle/>
                    <a:p>
                      <a:r>
                        <a:rPr lang="en-US" dirty="0" err="1"/>
                        <a:t>Sondeo</a:t>
                      </a:r>
                      <a:r>
                        <a:rPr lang="en-US" dirty="0"/>
                        <a:t> lineal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pt-BR" dirty="0"/>
                        <a:t>h+1, h+2, h+3...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93191364"/>
                  </a:ext>
                </a:extLst>
              </a:tr>
              <a:tr h="0">
                <a:tc>
                  <a:txBody>
                    <a:bodyPr/>
                    <a:lstStyle/>
                    <a:p>
                      <a:r>
                        <a:rPr lang="en-US"/>
                        <a:t>Sondeo cuadrático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pt-BR" dirty="0"/>
                        <a:t>h+1², h+2², h+3²... (</a:t>
                      </a:r>
                      <a:r>
                        <a:rPr lang="pt-BR" dirty="0" err="1"/>
                        <a:t>mod</a:t>
                      </a:r>
                      <a:r>
                        <a:rPr lang="pt-BR" dirty="0"/>
                        <a:t> tabla)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26375625"/>
                  </a:ext>
                </a:extLst>
              </a:tr>
            </a:tbl>
          </a:graphicData>
        </a:graphic>
      </p:graphicFrame>
    </p:spTree>
    <p:extLst>
      <p:ext uri="{BB962C8B-B14F-4D97-AF65-F5344CB8AC3E}">
        <p14:creationId xmlns:p14="http://schemas.microsoft.com/office/powerpoint/2010/main" val="6125597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9BFDB3-BF93-994E-876D-B2CCBDCD1DE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2D55BF9-9647-3FEF-2F17-17C4C04AA629}"/>
              </a:ext>
            </a:extLst>
          </p:cNvPr>
          <p:cNvSpPr>
            <a:spLocks noGrp="1"/>
          </p:cNvSpPr>
          <p:nvPr>
            <p:ph type="title"/>
          </p:nvPr>
        </p:nvSpPr>
        <p:spPr/>
        <p:txBody>
          <a:bodyPr/>
          <a:lstStyle/>
          <a:p>
            <a:r>
              <a:rPr lang="es-ES" sz="4800" b="0" i="0" u="none" strike="noStrike" baseline="0" dirty="0">
                <a:latin typeface="CIDFont+F1"/>
              </a:rPr>
              <a:t>CAPÍTULO 1. Fundamentos de Estructuras de Datos y Algoritmos</a:t>
            </a:r>
            <a:endParaRPr lang="en-US" dirty="0"/>
          </a:p>
        </p:txBody>
      </p:sp>
      <p:sp>
        <p:nvSpPr>
          <p:cNvPr id="3" name="Content Placeholder 2">
            <a:extLst>
              <a:ext uri="{FF2B5EF4-FFF2-40B4-BE49-F238E27FC236}">
                <a16:creationId xmlns:a16="http://schemas.microsoft.com/office/drawing/2014/main" id="{22CCA003-231E-D234-F322-0C97DEDFD93D}"/>
              </a:ext>
            </a:extLst>
          </p:cNvPr>
          <p:cNvSpPr>
            <a:spLocks noGrp="1"/>
          </p:cNvSpPr>
          <p:nvPr>
            <p:ph idx="1"/>
          </p:nvPr>
        </p:nvSpPr>
        <p:spPr>
          <a:xfrm>
            <a:off x="1097280" y="1845734"/>
            <a:ext cx="10058400" cy="4486240"/>
          </a:xfrm>
        </p:spPr>
        <p:txBody>
          <a:bodyPr>
            <a:normAutofit/>
          </a:bodyPr>
          <a:lstStyle/>
          <a:p>
            <a:r>
              <a:rPr lang="es-ES" dirty="0"/>
              <a:t>1.7 </a:t>
            </a:r>
            <a:r>
              <a:rPr lang="es-ES" dirty="0" err="1"/>
              <a:t>Hashing</a:t>
            </a:r>
            <a:r>
              <a:rPr lang="es-ES" dirty="0"/>
              <a:t> y Resolución de Colisiones</a:t>
            </a:r>
          </a:p>
          <a:p>
            <a:pPr>
              <a:buNone/>
            </a:pPr>
            <a:r>
              <a:rPr lang="es-ES" b="1" dirty="0"/>
              <a:t>¿Qué es la dirección abierta con encadenamiento (</a:t>
            </a:r>
            <a:r>
              <a:rPr lang="es-ES" b="1" dirty="0" err="1"/>
              <a:t>Chaining</a:t>
            </a:r>
            <a:r>
              <a:rPr lang="es-ES" b="1" dirty="0"/>
              <a:t>)?</a:t>
            </a:r>
          </a:p>
          <a:p>
            <a:pPr>
              <a:buNone/>
            </a:pPr>
            <a:r>
              <a:rPr lang="es-ES" dirty="0"/>
              <a:t>Es una técnica para resolver colisiones en una tabla hash.</a:t>
            </a:r>
          </a:p>
          <a:p>
            <a:pPr>
              <a:buNone/>
            </a:pPr>
            <a:r>
              <a:rPr lang="es-ES" dirty="0"/>
              <a:t>En vez de buscar otra casilla, cada posición de la tabla guarda una lista (o cadena) de elementos.</a:t>
            </a:r>
          </a:p>
          <a:p>
            <a:pPr>
              <a:buNone/>
            </a:pPr>
            <a:r>
              <a:rPr lang="es-ES" dirty="0"/>
              <a:t>Entonces, varios valores pueden compartir el mismo índice sin problema.</a:t>
            </a:r>
          </a:p>
          <a:p>
            <a:pPr>
              <a:buNone/>
            </a:pPr>
            <a:endParaRPr lang="es-ES" dirty="0"/>
          </a:p>
          <a:p>
            <a:pPr>
              <a:buNone/>
            </a:pPr>
            <a:r>
              <a:rPr lang="es-ES" b="1" dirty="0"/>
              <a:t>Ventajas del encadenamiento</a:t>
            </a:r>
          </a:p>
          <a:p>
            <a:pPr>
              <a:buFont typeface="Arial" panose="020B0604020202020204" pitchFamily="34" charset="0"/>
              <a:buChar char="•"/>
            </a:pPr>
            <a:r>
              <a:rPr lang="es-ES" dirty="0"/>
              <a:t>Fácil de implementar.</a:t>
            </a:r>
          </a:p>
          <a:p>
            <a:pPr>
              <a:buFont typeface="Arial" panose="020B0604020202020204" pitchFamily="34" charset="0"/>
              <a:buChar char="•"/>
            </a:pPr>
            <a:r>
              <a:rPr lang="es-ES" dirty="0"/>
              <a:t>Maneja bien muchas colisiones.</a:t>
            </a:r>
          </a:p>
          <a:p>
            <a:pPr>
              <a:buFont typeface="Arial" panose="020B0604020202020204" pitchFamily="34" charset="0"/>
              <a:buChar char="•"/>
            </a:pPr>
            <a:r>
              <a:rPr lang="es-ES" dirty="0"/>
              <a:t>Funciona incluso si la tabla está muy llena.</a:t>
            </a:r>
          </a:p>
        </p:txBody>
      </p:sp>
    </p:spTree>
    <p:extLst>
      <p:ext uri="{BB962C8B-B14F-4D97-AF65-F5344CB8AC3E}">
        <p14:creationId xmlns:p14="http://schemas.microsoft.com/office/powerpoint/2010/main" val="85694243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7639C2-8893-9B22-E4F2-F7037647BB6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0494BA4-3DAE-2257-1E9F-FC38D6CC67C8}"/>
              </a:ext>
            </a:extLst>
          </p:cNvPr>
          <p:cNvSpPr>
            <a:spLocks noGrp="1"/>
          </p:cNvSpPr>
          <p:nvPr>
            <p:ph type="title"/>
          </p:nvPr>
        </p:nvSpPr>
        <p:spPr/>
        <p:txBody>
          <a:bodyPr/>
          <a:lstStyle/>
          <a:p>
            <a:r>
              <a:rPr lang="es-ES" sz="4800" b="0" i="0" u="none" strike="noStrike" baseline="0" dirty="0">
                <a:latin typeface="CIDFont+F1"/>
              </a:rPr>
              <a:t>CAPÍTULO 1. Fundamentos de Estructuras de Datos y Algoritmos</a:t>
            </a:r>
            <a:endParaRPr lang="en-US" dirty="0"/>
          </a:p>
        </p:txBody>
      </p:sp>
      <p:sp>
        <p:nvSpPr>
          <p:cNvPr id="3" name="Content Placeholder 2">
            <a:extLst>
              <a:ext uri="{FF2B5EF4-FFF2-40B4-BE49-F238E27FC236}">
                <a16:creationId xmlns:a16="http://schemas.microsoft.com/office/drawing/2014/main" id="{72BAAABE-F2CB-3259-92FC-1EB3B0B43969}"/>
              </a:ext>
            </a:extLst>
          </p:cNvPr>
          <p:cNvSpPr>
            <a:spLocks noGrp="1"/>
          </p:cNvSpPr>
          <p:nvPr>
            <p:ph idx="1"/>
          </p:nvPr>
        </p:nvSpPr>
        <p:spPr>
          <a:xfrm>
            <a:off x="1097280" y="1845734"/>
            <a:ext cx="10058400" cy="4486240"/>
          </a:xfrm>
        </p:spPr>
        <p:txBody>
          <a:bodyPr>
            <a:normAutofit fontScale="85000" lnSpcReduction="20000"/>
          </a:bodyPr>
          <a:lstStyle/>
          <a:p>
            <a:r>
              <a:rPr lang="es-ES" dirty="0"/>
              <a:t>1.7 </a:t>
            </a:r>
            <a:r>
              <a:rPr lang="es-ES" dirty="0" err="1"/>
              <a:t>Hashing</a:t>
            </a:r>
            <a:r>
              <a:rPr lang="es-ES" dirty="0"/>
              <a:t> y Resolución de Colisiones</a:t>
            </a:r>
          </a:p>
          <a:p>
            <a:pPr>
              <a:buNone/>
            </a:pPr>
            <a:r>
              <a:rPr lang="es-ES" b="1" dirty="0"/>
              <a:t>Ejemplo paso a paso:</a:t>
            </a:r>
          </a:p>
          <a:p>
            <a:pPr marL="0" indent="0">
              <a:buNone/>
            </a:pPr>
            <a:r>
              <a:rPr lang="es-ES" dirty="0"/>
              <a:t>Supón que tienes una tabla de tamaño 5 (índices del 0 al 4):</a:t>
            </a:r>
          </a:p>
          <a:p>
            <a:pPr algn="ctr"/>
            <a:r>
              <a:rPr lang="es-ES" dirty="0"/>
              <a:t>[ 0 ][ 1 ][ 2 ][ 3 ][ 4 ]</a:t>
            </a:r>
          </a:p>
          <a:p>
            <a:pPr marL="0" indent="0">
              <a:buNone/>
            </a:pPr>
            <a:r>
              <a:rPr lang="es-ES" dirty="0"/>
              <a:t>Usamos una función hash:</a:t>
            </a:r>
          </a:p>
          <a:p>
            <a:pPr algn="ctr"/>
            <a:r>
              <a:rPr lang="es-ES" dirty="0"/>
              <a:t>hash("Juan") = 2</a:t>
            </a:r>
          </a:p>
          <a:p>
            <a:pPr algn="ctr"/>
            <a:r>
              <a:rPr lang="es-ES" dirty="0"/>
              <a:t>  hash("Ana") = 2</a:t>
            </a:r>
          </a:p>
          <a:p>
            <a:pPr algn="ctr"/>
            <a:r>
              <a:rPr lang="es-ES" dirty="0"/>
              <a:t>hash("Luis") = 3</a:t>
            </a:r>
          </a:p>
          <a:p>
            <a:pPr marL="0" indent="0">
              <a:buNone/>
            </a:pPr>
            <a:r>
              <a:rPr lang="es-ES" dirty="0"/>
              <a:t>Insertamos valores:</a:t>
            </a:r>
          </a:p>
          <a:p>
            <a:pPr algn="ctr"/>
            <a:r>
              <a:rPr lang="es-ES" dirty="0"/>
              <a:t>"Juan" va al índice 2 → se guarda ahí.</a:t>
            </a:r>
          </a:p>
          <a:p>
            <a:pPr algn="ctr"/>
            <a:r>
              <a:rPr lang="es-ES" dirty="0"/>
              <a:t>"Ana" también da índice 2 → en lugar de buscar otro, se añade a la lista del índice 2.</a:t>
            </a:r>
          </a:p>
          <a:p>
            <a:pPr algn="ctr"/>
            <a:r>
              <a:rPr lang="es-ES" dirty="0"/>
              <a:t>"Luis" va al índice 3 → se guarda ahí.</a:t>
            </a:r>
          </a:p>
        </p:txBody>
      </p:sp>
    </p:spTree>
    <p:extLst>
      <p:ext uri="{BB962C8B-B14F-4D97-AF65-F5344CB8AC3E}">
        <p14:creationId xmlns:p14="http://schemas.microsoft.com/office/powerpoint/2010/main" val="369849870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69DEAE-172C-E525-B407-1BA026746FE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10136B7-B6B1-73A2-D36B-9AF545D0E2F8}"/>
              </a:ext>
            </a:extLst>
          </p:cNvPr>
          <p:cNvSpPr>
            <a:spLocks noGrp="1"/>
          </p:cNvSpPr>
          <p:nvPr>
            <p:ph type="title"/>
          </p:nvPr>
        </p:nvSpPr>
        <p:spPr/>
        <p:txBody>
          <a:bodyPr/>
          <a:lstStyle/>
          <a:p>
            <a:r>
              <a:rPr lang="es-ES" sz="4800" b="0" i="0" u="none" strike="noStrike" baseline="0" dirty="0">
                <a:latin typeface="CIDFont+F1"/>
              </a:rPr>
              <a:t>CAPÍTULO 1. Fundamentos de Estructuras de Datos y Algoritmos</a:t>
            </a:r>
            <a:endParaRPr lang="en-US" dirty="0"/>
          </a:p>
        </p:txBody>
      </p:sp>
      <p:sp>
        <p:nvSpPr>
          <p:cNvPr id="3" name="Content Placeholder 2">
            <a:extLst>
              <a:ext uri="{FF2B5EF4-FFF2-40B4-BE49-F238E27FC236}">
                <a16:creationId xmlns:a16="http://schemas.microsoft.com/office/drawing/2014/main" id="{DF11CEDC-0383-5E55-F2BD-DF55C7B2E6BB}"/>
              </a:ext>
            </a:extLst>
          </p:cNvPr>
          <p:cNvSpPr>
            <a:spLocks noGrp="1"/>
          </p:cNvSpPr>
          <p:nvPr>
            <p:ph idx="1"/>
          </p:nvPr>
        </p:nvSpPr>
        <p:spPr>
          <a:xfrm>
            <a:off x="1097280" y="1845734"/>
            <a:ext cx="10058400" cy="4486240"/>
          </a:xfrm>
        </p:spPr>
        <p:txBody>
          <a:bodyPr>
            <a:normAutofit/>
          </a:bodyPr>
          <a:lstStyle/>
          <a:p>
            <a:r>
              <a:rPr lang="es-ES" dirty="0"/>
              <a:t>1.7 </a:t>
            </a:r>
            <a:r>
              <a:rPr lang="es-ES" dirty="0" err="1"/>
              <a:t>Hashing</a:t>
            </a:r>
            <a:r>
              <a:rPr lang="es-ES" dirty="0"/>
              <a:t> y Resolución de Colisiones</a:t>
            </a:r>
          </a:p>
          <a:p>
            <a:pPr>
              <a:buNone/>
            </a:pPr>
            <a:r>
              <a:rPr lang="es-ES" b="1" dirty="0"/>
              <a:t>Ejemplo paso a paso:</a:t>
            </a:r>
          </a:p>
          <a:p>
            <a:pPr marL="0" indent="0">
              <a:buNone/>
            </a:pPr>
            <a:r>
              <a:rPr lang="en-US" dirty="0" err="1"/>
              <a:t>Resultado</a:t>
            </a:r>
            <a:r>
              <a:rPr lang="en-US" dirty="0"/>
              <a:t> de la </a:t>
            </a:r>
            <a:r>
              <a:rPr lang="en-US" dirty="0" err="1"/>
              <a:t>tabla</a:t>
            </a:r>
            <a:r>
              <a:rPr lang="en-US" dirty="0"/>
              <a:t>:</a:t>
            </a:r>
          </a:p>
          <a:p>
            <a:pPr marL="0" indent="0" algn="ctr">
              <a:buNone/>
            </a:pPr>
            <a:r>
              <a:rPr lang="es-ES" dirty="0"/>
              <a:t>[ 0 ] → vacío  [ 1 ] → vacío  [ 2 ] → [Juan → Ana]  [ 3 ] → [Luis]  [ 4 ] → vacío</a:t>
            </a:r>
          </a:p>
          <a:p>
            <a:pPr marL="0" indent="0">
              <a:buNone/>
            </a:pPr>
            <a:endParaRPr lang="es-ES" dirty="0"/>
          </a:p>
          <a:p>
            <a:pPr marL="0" indent="0">
              <a:buNone/>
            </a:pPr>
            <a:r>
              <a:rPr lang="es-ES" dirty="0"/>
              <a:t>Desventajas</a:t>
            </a:r>
          </a:p>
          <a:p>
            <a:r>
              <a:rPr lang="es-ES" dirty="0"/>
              <a:t>Requiere más memoria (listas enlazadas o </a:t>
            </a:r>
            <a:r>
              <a:rPr lang="es-ES" dirty="0" err="1"/>
              <a:t>arrays</a:t>
            </a:r>
            <a:r>
              <a:rPr lang="es-ES" dirty="0"/>
              <a:t> dentro de la tabla).</a:t>
            </a:r>
          </a:p>
          <a:p>
            <a:r>
              <a:rPr lang="es-ES" dirty="0"/>
              <a:t>Puede ser más lento si muchas claves se agrupan en el mismo índice.</a:t>
            </a:r>
          </a:p>
        </p:txBody>
      </p:sp>
    </p:spTree>
    <p:extLst>
      <p:ext uri="{BB962C8B-B14F-4D97-AF65-F5344CB8AC3E}">
        <p14:creationId xmlns:p14="http://schemas.microsoft.com/office/powerpoint/2010/main" val="36864864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BE08EA-714D-9515-57B4-3C96425C3AC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58C4948-60C7-C043-26C8-6EC0997CD9DD}"/>
              </a:ext>
            </a:extLst>
          </p:cNvPr>
          <p:cNvSpPr>
            <a:spLocks noGrp="1"/>
          </p:cNvSpPr>
          <p:nvPr>
            <p:ph type="title"/>
          </p:nvPr>
        </p:nvSpPr>
        <p:spPr/>
        <p:txBody>
          <a:bodyPr/>
          <a:lstStyle/>
          <a:p>
            <a:r>
              <a:rPr lang="es-ES" sz="4800" b="0" i="0" u="none" strike="noStrike" baseline="0" dirty="0">
                <a:latin typeface="CIDFont+F1"/>
              </a:rPr>
              <a:t>CAPÍTULO 1. Fundamentos de Estructuras de Datos y Algoritmos</a:t>
            </a:r>
            <a:endParaRPr lang="en-US" dirty="0"/>
          </a:p>
        </p:txBody>
      </p:sp>
      <p:sp>
        <p:nvSpPr>
          <p:cNvPr id="3" name="Content Placeholder 2">
            <a:extLst>
              <a:ext uri="{FF2B5EF4-FFF2-40B4-BE49-F238E27FC236}">
                <a16:creationId xmlns:a16="http://schemas.microsoft.com/office/drawing/2014/main" id="{BAAADF2A-59B3-E19C-560A-DA5C5D61C8C0}"/>
              </a:ext>
            </a:extLst>
          </p:cNvPr>
          <p:cNvSpPr>
            <a:spLocks noGrp="1"/>
          </p:cNvSpPr>
          <p:nvPr>
            <p:ph idx="1"/>
          </p:nvPr>
        </p:nvSpPr>
        <p:spPr/>
        <p:txBody>
          <a:bodyPr>
            <a:normAutofit lnSpcReduction="10000"/>
          </a:bodyPr>
          <a:lstStyle/>
          <a:p>
            <a:r>
              <a:rPr lang="es-ES" dirty="0"/>
              <a:t>1.2 Análisis de los algoritmos</a:t>
            </a:r>
          </a:p>
          <a:p>
            <a:r>
              <a:rPr lang="es-ES" dirty="0"/>
              <a:t>1. Comprender el algoritmo</a:t>
            </a:r>
          </a:p>
          <a:p>
            <a:r>
              <a:rPr lang="es-ES" dirty="0"/>
              <a:t>Primero, necesitas entender qué hace y cómo lo hace. Léelo paso por paso o escríbelo en pseudocódigo.</a:t>
            </a:r>
          </a:p>
          <a:p>
            <a:r>
              <a:rPr lang="es-ES" dirty="0"/>
              <a:t>2. Análisis de complejidad temporal (Tiempo)</a:t>
            </a:r>
          </a:p>
          <a:p>
            <a:r>
              <a:rPr lang="es-ES" dirty="0"/>
              <a:t>Se refiere a cuántas operaciones realiza el algoritmo en función del tamaño de la entrada (n), es decir Identifica bucles, llamadas recursivas o bloques que se repiten y contar cuántas veces se ejecutan.</a:t>
            </a:r>
          </a:p>
          <a:p>
            <a:r>
              <a:rPr lang="es-ES" dirty="0"/>
              <a:t>3. Análisis de complejidad espacial (Memoria)</a:t>
            </a:r>
          </a:p>
          <a:p>
            <a:r>
              <a:rPr lang="es-ES" dirty="0"/>
              <a:t>Es decir, cuánta memoria adicional usa el algoritmo, si usa memoria extra o solo variables temporales = O(1)</a:t>
            </a:r>
          </a:p>
          <a:p>
            <a:pPr marL="0" indent="0">
              <a:buNone/>
            </a:pPr>
            <a:endParaRPr lang="es-ES" dirty="0"/>
          </a:p>
        </p:txBody>
      </p:sp>
    </p:spTree>
    <p:extLst>
      <p:ext uri="{BB962C8B-B14F-4D97-AF65-F5344CB8AC3E}">
        <p14:creationId xmlns:p14="http://schemas.microsoft.com/office/powerpoint/2010/main" val="8531814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17A8EF-8708-46B7-B7E7-AF10A4D876E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A82D214-093E-B2EB-03E4-CEC603A245C1}"/>
              </a:ext>
            </a:extLst>
          </p:cNvPr>
          <p:cNvSpPr>
            <a:spLocks noGrp="1"/>
          </p:cNvSpPr>
          <p:nvPr>
            <p:ph type="title"/>
          </p:nvPr>
        </p:nvSpPr>
        <p:spPr/>
        <p:txBody>
          <a:bodyPr/>
          <a:lstStyle/>
          <a:p>
            <a:r>
              <a:rPr lang="es-ES" sz="4800" b="0" i="0" u="none" strike="noStrike" baseline="0" dirty="0">
                <a:latin typeface="CIDFont+F1"/>
              </a:rPr>
              <a:t>CAPÍTULO 1. Fundamentos de Estructuras de Datos y Algoritmos</a:t>
            </a:r>
            <a:endParaRPr lang="en-US" dirty="0"/>
          </a:p>
        </p:txBody>
      </p:sp>
      <p:sp>
        <p:nvSpPr>
          <p:cNvPr id="3" name="Content Placeholder 2">
            <a:extLst>
              <a:ext uri="{FF2B5EF4-FFF2-40B4-BE49-F238E27FC236}">
                <a16:creationId xmlns:a16="http://schemas.microsoft.com/office/drawing/2014/main" id="{8DC709B2-0127-9456-0EF4-A77F0A328009}"/>
              </a:ext>
            </a:extLst>
          </p:cNvPr>
          <p:cNvSpPr>
            <a:spLocks noGrp="1"/>
          </p:cNvSpPr>
          <p:nvPr>
            <p:ph idx="1"/>
          </p:nvPr>
        </p:nvSpPr>
        <p:spPr/>
        <p:txBody>
          <a:bodyPr>
            <a:normAutofit fontScale="92500" lnSpcReduction="20000"/>
          </a:bodyPr>
          <a:lstStyle/>
          <a:p>
            <a:r>
              <a:rPr lang="es-ES" dirty="0"/>
              <a:t>1.2 Análisis de los algoritmos</a:t>
            </a:r>
          </a:p>
          <a:p>
            <a:r>
              <a:rPr lang="es-ES" dirty="0"/>
              <a:t>4. Casos de análisis</a:t>
            </a:r>
          </a:p>
          <a:p>
            <a:r>
              <a:rPr lang="es-ES" dirty="0"/>
              <a:t>Estudiar cómo se comporta el algoritmo en diferentes situaciones:</a:t>
            </a:r>
          </a:p>
          <a:p>
            <a:r>
              <a:rPr lang="es-ES" dirty="0"/>
              <a:t>    Mejor caso: Entrada ideal (</a:t>
            </a:r>
            <a:r>
              <a:rPr lang="es-ES" dirty="0" err="1"/>
              <a:t>ej</a:t>
            </a:r>
            <a:r>
              <a:rPr lang="es-ES" dirty="0"/>
              <a:t>: lista ya ordenada)</a:t>
            </a:r>
          </a:p>
          <a:p>
            <a:r>
              <a:rPr lang="es-ES" dirty="0"/>
              <a:t>    Peor caso: Entrada más difícil (</a:t>
            </a:r>
            <a:r>
              <a:rPr lang="es-ES" dirty="0" err="1"/>
              <a:t>ej</a:t>
            </a:r>
            <a:r>
              <a:rPr lang="es-ES" dirty="0"/>
              <a:t>: lista en orden inverso)</a:t>
            </a:r>
          </a:p>
          <a:p>
            <a:r>
              <a:rPr lang="es-ES" dirty="0"/>
              <a:t>    Caso promedio: Lo que ocurre en promedio (requiere análisis más profundo o suposiciones estadísticas)</a:t>
            </a:r>
          </a:p>
          <a:p>
            <a:endParaRPr lang="es-ES" dirty="0"/>
          </a:p>
          <a:p>
            <a:r>
              <a:rPr lang="es-ES" dirty="0"/>
              <a:t>5. Comparar algoritmos</a:t>
            </a:r>
          </a:p>
          <a:p>
            <a:r>
              <a:rPr lang="es-ES" dirty="0"/>
              <a:t>Una vez que conoces la complejidad de varios algoritmos, puedes compararlos para saber cuál usar dependiendo del problema y tamaño de entrada.</a:t>
            </a:r>
          </a:p>
        </p:txBody>
      </p:sp>
    </p:spTree>
    <p:extLst>
      <p:ext uri="{BB962C8B-B14F-4D97-AF65-F5344CB8AC3E}">
        <p14:creationId xmlns:p14="http://schemas.microsoft.com/office/powerpoint/2010/main" val="32241137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7514B7-366D-AA7F-5A26-489D92B0CAE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F1A7E1B-77C0-6441-6C0E-D9862B57F1E7}"/>
              </a:ext>
            </a:extLst>
          </p:cNvPr>
          <p:cNvSpPr>
            <a:spLocks noGrp="1"/>
          </p:cNvSpPr>
          <p:nvPr>
            <p:ph type="title"/>
          </p:nvPr>
        </p:nvSpPr>
        <p:spPr/>
        <p:txBody>
          <a:bodyPr/>
          <a:lstStyle/>
          <a:p>
            <a:r>
              <a:rPr lang="es-ES" sz="4800" b="0" i="0" u="none" strike="noStrike" baseline="0" dirty="0">
                <a:latin typeface="CIDFont+F1"/>
              </a:rPr>
              <a:t>CAPÍTULO 1. Fundamentos de Estructuras de Datos y Algoritmos</a:t>
            </a:r>
            <a:endParaRPr lang="en-US" dirty="0"/>
          </a:p>
        </p:txBody>
      </p:sp>
      <p:sp>
        <p:nvSpPr>
          <p:cNvPr id="3" name="Content Placeholder 2">
            <a:extLst>
              <a:ext uri="{FF2B5EF4-FFF2-40B4-BE49-F238E27FC236}">
                <a16:creationId xmlns:a16="http://schemas.microsoft.com/office/drawing/2014/main" id="{8BD6BFCC-A49D-67EC-C6CF-F08F7670E182}"/>
              </a:ext>
            </a:extLst>
          </p:cNvPr>
          <p:cNvSpPr>
            <a:spLocks noGrp="1"/>
          </p:cNvSpPr>
          <p:nvPr>
            <p:ph idx="1"/>
          </p:nvPr>
        </p:nvSpPr>
        <p:spPr/>
        <p:txBody>
          <a:bodyPr>
            <a:normAutofit lnSpcReduction="10000"/>
          </a:bodyPr>
          <a:lstStyle/>
          <a:p>
            <a:r>
              <a:rPr lang="es-ES" dirty="0"/>
              <a:t>1.3 Notación asintótica y Complejidad Algorítmica</a:t>
            </a:r>
          </a:p>
          <a:p>
            <a:r>
              <a:rPr lang="es-ES" dirty="0"/>
              <a:t>Son </a:t>
            </a:r>
            <a:r>
              <a:rPr lang="es-ES" b="1" dirty="0"/>
              <a:t>fundamentales</a:t>
            </a:r>
            <a:r>
              <a:rPr lang="es-ES" dirty="0"/>
              <a:t> para entender cómo se comporta un algoritmo a medida que crece el tamaño de los datos (n).</a:t>
            </a:r>
          </a:p>
          <a:p>
            <a:endParaRPr lang="es-ES" dirty="0"/>
          </a:p>
          <a:p>
            <a:pPr>
              <a:buNone/>
            </a:pPr>
            <a:r>
              <a:rPr lang="es-ES" b="1" dirty="0"/>
              <a:t>¿Qué es la Complejidad Algorítmica?</a:t>
            </a:r>
          </a:p>
          <a:p>
            <a:pPr>
              <a:buNone/>
            </a:pPr>
            <a:r>
              <a:rPr lang="es-ES" dirty="0"/>
              <a:t>Es una forma de medir el </a:t>
            </a:r>
            <a:r>
              <a:rPr lang="es-ES" b="1" dirty="0"/>
              <a:t>rendimiento de un algoritmo</a:t>
            </a:r>
            <a:r>
              <a:rPr lang="es-ES" dirty="0"/>
              <a:t>, especialmente:</a:t>
            </a:r>
          </a:p>
          <a:p>
            <a:pPr>
              <a:buFont typeface="Arial" panose="020B0604020202020204" pitchFamily="34" charset="0"/>
              <a:buChar char="•"/>
            </a:pPr>
            <a:r>
              <a:rPr lang="es-ES" dirty="0"/>
              <a:t> </a:t>
            </a:r>
            <a:r>
              <a:rPr lang="es-ES" b="1" dirty="0"/>
              <a:t>Tiempo de ejecución</a:t>
            </a:r>
            <a:r>
              <a:rPr lang="es-ES" dirty="0"/>
              <a:t> (complejidad temporal)</a:t>
            </a:r>
          </a:p>
          <a:p>
            <a:pPr>
              <a:buFont typeface="Arial" panose="020B0604020202020204" pitchFamily="34" charset="0"/>
              <a:buChar char="•"/>
            </a:pPr>
            <a:r>
              <a:rPr lang="es-ES" dirty="0"/>
              <a:t> </a:t>
            </a:r>
            <a:r>
              <a:rPr lang="es-ES" b="1" dirty="0"/>
              <a:t>Uso de memoria</a:t>
            </a:r>
            <a:r>
              <a:rPr lang="es-ES" dirty="0"/>
              <a:t> (complejidad espacial)</a:t>
            </a:r>
          </a:p>
          <a:p>
            <a:r>
              <a:rPr lang="es-ES" dirty="0"/>
              <a:t>* Se estudia en función del </a:t>
            </a:r>
            <a:r>
              <a:rPr lang="es-ES" b="1" dirty="0"/>
              <a:t>tamaño de la entrada</a:t>
            </a:r>
            <a:r>
              <a:rPr lang="es-ES" dirty="0"/>
              <a:t> (n), no con números concretos, sino con </a:t>
            </a:r>
            <a:r>
              <a:rPr lang="es-ES" b="1" dirty="0"/>
              <a:t>una fórmula general</a:t>
            </a:r>
            <a:r>
              <a:rPr lang="es-ES" dirty="0"/>
              <a:t>.</a:t>
            </a:r>
          </a:p>
        </p:txBody>
      </p:sp>
    </p:spTree>
    <p:extLst>
      <p:ext uri="{BB962C8B-B14F-4D97-AF65-F5344CB8AC3E}">
        <p14:creationId xmlns:p14="http://schemas.microsoft.com/office/powerpoint/2010/main" val="28123406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E4BA37-0B67-47D7-5929-EA02BDC239F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774A0BE-21F6-67BA-94AB-81FA07BFA901}"/>
              </a:ext>
            </a:extLst>
          </p:cNvPr>
          <p:cNvSpPr>
            <a:spLocks noGrp="1"/>
          </p:cNvSpPr>
          <p:nvPr>
            <p:ph type="title"/>
          </p:nvPr>
        </p:nvSpPr>
        <p:spPr/>
        <p:txBody>
          <a:bodyPr/>
          <a:lstStyle/>
          <a:p>
            <a:r>
              <a:rPr lang="es-ES" sz="4800" b="0" i="0" u="none" strike="noStrike" baseline="0" dirty="0">
                <a:latin typeface="CIDFont+F1"/>
              </a:rPr>
              <a:t>CAPÍTULO 1. Fundamentos de Estructuras de Datos y Algoritmos</a:t>
            </a:r>
            <a:endParaRPr lang="en-US" dirty="0"/>
          </a:p>
        </p:txBody>
      </p:sp>
      <p:sp>
        <p:nvSpPr>
          <p:cNvPr id="3" name="Content Placeholder 2">
            <a:extLst>
              <a:ext uri="{FF2B5EF4-FFF2-40B4-BE49-F238E27FC236}">
                <a16:creationId xmlns:a16="http://schemas.microsoft.com/office/drawing/2014/main" id="{C659DF6D-EB30-AE8F-FE9E-199B536213D9}"/>
              </a:ext>
            </a:extLst>
          </p:cNvPr>
          <p:cNvSpPr>
            <a:spLocks noGrp="1"/>
          </p:cNvSpPr>
          <p:nvPr>
            <p:ph idx="1"/>
          </p:nvPr>
        </p:nvSpPr>
        <p:spPr/>
        <p:txBody>
          <a:bodyPr>
            <a:normAutofit fontScale="70000" lnSpcReduction="20000"/>
          </a:bodyPr>
          <a:lstStyle/>
          <a:p>
            <a:r>
              <a:rPr lang="es-ES" dirty="0"/>
              <a:t>1.3 Notación asintótica y Complejidad Algorítmica</a:t>
            </a:r>
          </a:p>
          <a:p>
            <a:r>
              <a:rPr lang="es-ES" sz="4200" b="1" dirty="0"/>
              <a:t>¿Qué es la Notación Asintótica?</a:t>
            </a:r>
          </a:p>
          <a:p>
            <a:r>
              <a:rPr lang="es-ES" dirty="0"/>
              <a:t>Es una forma de describir la eficiencia de un algoritmo cuando el tamaño de entrada crece mucho (tiende a infinito).</a:t>
            </a:r>
          </a:p>
          <a:p>
            <a:r>
              <a:rPr lang="es-ES" dirty="0"/>
              <a:t>Usa letras como O, Ω, y Θ para expresar el comportamiento del algoritmo sin fijarse en detalles pequeños (como constantes o pequeñas diferencias).</a:t>
            </a:r>
          </a:p>
          <a:p>
            <a:r>
              <a:rPr lang="es-ES" dirty="0"/>
              <a:t>Tipos de Notación Asintótica</a:t>
            </a:r>
          </a:p>
          <a:p>
            <a:r>
              <a:rPr lang="es-ES" dirty="0"/>
              <a:t>A. O grande – Notación Big O (peor caso): Describe el límite superior: cuánto tarda como máximo el algoritmo.</a:t>
            </a:r>
          </a:p>
          <a:p>
            <a:r>
              <a:rPr lang="es-ES" dirty="0"/>
              <a:t>    Ejemplo: O(n²) → el tiempo crece cuadráticamente con el tamaño de la entrada.</a:t>
            </a:r>
          </a:p>
          <a:p>
            <a:r>
              <a:rPr lang="es-ES" dirty="0"/>
              <a:t>B. Ω (Omega) – mejor caso: Describe el límite inferior: cuánto puede tardar como mínimo.</a:t>
            </a:r>
          </a:p>
          <a:p>
            <a:r>
              <a:rPr lang="es-ES" dirty="0"/>
              <a:t>    Ejemplo: Ω(n) → nunca será más rápido que lineal.</a:t>
            </a:r>
          </a:p>
          <a:p>
            <a:r>
              <a:rPr lang="es-ES" dirty="0"/>
              <a:t>C. Θ (Theta) – caso promedio: Describe el tiempo exacto (cuando el peor, mejor y promedio son iguales).</a:t>
            </a:r>
          </a:p>
          <a:p>
            <a:r>
              <a:rPr lang="es-ES" dirty="0"/>
              <a:t>    Ejemplo: Θ(n log n) → tiempo crece log-linealmente en todos los casos.</a:t>
            </a:r>
          </a:p>
        </p:txBody>
      </p:sp>
    </p:spTree>
    <p:extLst>
      <p:ext uri="{BB962C8B-B14F-4D97-AF65-F5344CB8AC3E}">
        <p14:creationId xmlns:p14="http://schemas.microsoft.com/office/powerpoint/2010/main" val="649013119"/>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docProps/app.xml><?xml version="1.0" encoding="utf-8"?>
<Properties xmlns="http://schemas.openxmlformats.org/officeDocument/2006/extended-properties" xmlns:vt="http://schemas.openxmlformats.org/officeDocument/2006/docPropsVTypes">
  <Template>Retrospect</Template>
  <TotalTime>3429</TotalTime>
  <Words>4633</Words>
  <Application>Microsoft Office PowerPoint</Application>
  <PresentationFormat>Widescreen</PresentationFormat>
  <Paragraphs>471</Paragraphs>
  <Slides>53</Slides>
  <Notes>0</Notes>
  <HiddenSlides>0</HiddenSlides>
  <MMClips>2</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53</vt:i4>
      </vt:variant>
    </vt:vector>
  </HeadingPairs>
  <TitlesOfParts>
    <vt:vector size="62" baseType="lpstr">
      <vt:lpstr>Aptos Narrow</vt:lpstr>
      <vt:lpstr>Arial</vt:lpstr>
      <vt:lpstr>Calibri</vt:lpstr>
      <vt:lpstr>Calibri Light</vt:lpstr>
      <vt:lpstr>Cambria Math</vt:lpstr>
      <vt:lpstr>CIDFont+F1</vt:lpstr>
      <vt:lpstr>Trebuchet MS</vt:lpstr>
      <vt:lpstr>Wingdings</vt:lpstr>
      <vt:lpstr>Retrospect</vt:lpstr>
      <vt:lpstr>Estructura de Datos y Algoritmos I</vt:lpstr>
      <vt:lpstr>CAPÍTULO 1. Fundamentos de Estructuras de Datos y Algoritmos</vt:lpstr>
      <vt:lpstr>CAPÍTULO 1. Fundamentos de Estructuras de Datos y Algoritmos</vt:lpstr>
      <vt:lpstr>CAPÍTULO 1. Fundamentos de Estructuras de Datos y Algoritmos</vt:lpstr>
      <vt:lpstr>CAPÍTULO 1. Fundamentos de Estructuras de Datos y Algoritmos</vt:lpstr>
      <vt:lpstr>CAPÍTULO 1. Fundamentos de Estructuras de Datos y Algoritmos</vt:lpstr>
      <vt:lpstr>CAPÍTULO 1. Fundamentos de Estructuras de Datos y Algoritmos</vt:lpstr>
      <vt:lpstr>CAPÍTULO 1. Fundamentos de Estructuras de Datos y Algoritmos</vt:lpstr>
      <vt:lpstr>CAPÍTULO 1. Fundamentos de Estructuras de Datos y Algoritmos</vt:lpstr>
      <vt:lpstr>CAPÍTULO 1. Fundamentos de Estructuras de Datos y Algoritmos</vt:lpstr>
      <vt:lpstr>CAPÍTULO 1. Fundamentos de Estructuras de Datos y Algoritmos</vt:lpstr>
      <vt:lpstr>CAPÍTULO 1. Fundamentos de Estructuras de Datos y Algoritmos</vt:lpstr>
      <vt:lpstr>CAPÍTULO 1. Fundamentos de Estructuras de Datos y Algoritmos</vt:lpstr>
      <vt:lpstr>CAPÍTULO 1. Fundamentos de Estructuras de Datos y Algoritmos</vt:lpstr>
      <vt:lpstr>CAPÍTULO 1. Fundamentos de Estructuras de Datos y Algoritmos</vt:lpstr>
      <vt:lpstr>CAPÍTULO 1. Fundamentos de Estructuras de Datos y Algoritmos</vt:lpstr>
      <vt:lpstr>CAPÍTULO 1. Fundamentos de Estructuras de Datos y Algoritmos</vt:lpstr>
      <vt:lpstr>CAPÍTULO 1. Fundamentos de Estructuras de Datos y Algoritmos</vt:lpstr>
      <vt:lpstr>CAPÍTULO 1. Fundamentos de Estructuras de Datos y Algoritmos</vt:lpstr>
      <vt:lpstr>CAPÍTULO 1. Fundamentos de Estructuras de Datos y Algoritmos</vt:lpstr>
      <vt:lpstr>CAPÍTULO 1. Fundamentos de Estructuras de Datos y Algoritmos</vt:lpstr>
      <vt:lpstr>CAPÍTULO 1. Fundamentos de Estructuras de Datos y Algoritmos</vt:lpstr>
      <vt:lpstr>CAPÍTULO 1. Fundamentos de Estructuras de Datos y Algoritmos</vt:lpstr>
      <vt:lpstr>CAPÍTULO 1. Fundamentos de Estructuras de Datos y Algoritmos</vt:lpstr>
      <vt:lpstr>CAPÍTULO 1. Fundamentos de Estructuras de Datos y Algoritmos</vt:lpstr>
      <vt:lpstr>CAPÍTULO 1. Fundamentos de Estructuras de Datos y Algoritmos</vt:lpstr>
      <vt:lpstr>CAPÍTULO 1. Fundamentos de Estructuras de Datos y Algoritmos</vt:lpstr>
      <vt:lpstr>CAPÍTULO 1. Fundamentos de Estructuras de Datos y Algoritmos</vt:lpstr>
      <vt:lpstr>CAPÍTULO 1. Fundamentos de Estructuras de Datos y Algoritmos</vt:lpstr>
      <vt:lpstr>CAPÍTULO 1. Fundamentos de Estructuras de Datos y Algoritmos</vt:lpstr>
      <vt:lpstr>CAPÍTULO 1. Fundamentos de Estructuras de Datos y Algoritmos</vt:lpstr>
      <vt:lpstr>CAPÍTULO 1. Fundamentos de Estructuras de Datos y Algoritmos</vt:lpstr>
      <vt:lpstr>CAPÍTULO 1. Fundamentos de Estructuras de Datos y Algoritmos</vt:lpstr>
      <vt:lpstr>CAPÍTULO 1. Fundamentos de Estructuras de Datos y Algoritmos</vt:lpstr>
      <vt:lpstr>CAPÍTULO 1. Fundamentos de Estructuras de Datos y Algoritmos</vt:lpstr>
      <vt:lpstr>CAPÍTULO 1. Fundamentos de Estructuras de Datos y Algoritmos</vt:lpstr>
      <vt:lpstr>CAPÍTULO 1. Fundamentos de Estructuras de Datos y Algoritmos</vt:lpstr>
      <vt:lpstr>CAPÍTULO 1. Fundamentos de Estructuras de Datos y Algoritmos</vt:lpstr>
      <vt:lpstr>CAPÍTULO 1. Fundamentos de Estructuras de Datos y Algoritmos</vt:lpstr>
      <vt:lpstr>CAPÍTULO 1. Fundamentos de Estructuras de Datos y Algoritmos</vt:lpstr>
      <vt:lpstr>CAPÍTULO 1. Fundamentos de Estructuras de Datos y Algoritmos</vt:lpstr>
      <vt:lpstr>CAPÍTULO 1. Fundamentos de Estructuras de Datos y Algoritmos</vt:lpstr>
      <vt:lpstr>CAPÍTULO 1. Fundamentos de Estructuras de Datos y Algoritmos</vt:lpstr>
      <vt:lpstr>CAPÍTULO 1. Fundamentos de Estructuras de Datos y Algoritmos</vt:lpstr>
      <vt:lpstr>CAPÍTULO 1. Fundamentos de Estructuras de Datos y Algoritmos</vt:lpstr>
      <vt:lpstr>CAPÍTULO 1. Fundamentos de Estructuras de Datos y Algoritmos</vt:lpstr>
      <vt:lpstr>CAPÍTULO 1. Fundamentos de Estructuras de Datos y Algoritmos</vt:lpstr>
      <vt:lpstr>CAPÍTULO 1. Fundamentos de Estructuras de Datos y Algoritmos</vt:lpstr>
      <vt:lpstr>CAPÍTULO 1. Fundamentos de Estructuras de Datos y Algoritmos</vt:lpstr>
      <vt:lpstr>CAPÍTULO 1. Fundamentos de Estructuras de Datos y Algoritmos</vt:lpstr>
      <vt:lpstr>CAPÍTULO 1. Fundamentos de Estructuras de Datos y Algoritmos</vt:lpstr>
      <vt:lpstr>CAPÍTULO 1. Fundamentos de Estructuras de Datos y Algoritmos</vt:lpstr>
      <vt:lpstr>CAPÍTULO 1. Fundamentos de Estructuras de Datos y Algoritmos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BORIS ALFONSO ASTUDILLO ESPINOZA</dc:creator>
  <cp:lastModifiedBy>BORIS ALFONSO ASTUDILLO ESPINOZA</cp:lastModifiedBy>
  <cp:revision>8</cp:revision>
  <dcterms:created xsi:type="dcterms:W3CDTF">2025-04-24T17:55:00Z</dcterms:created>
  <dcterms:modified xsi:type="dcterms:W3CDTF">2025-10-08T19:03:09Z</dcterms:modified>
</cp:coreProperties>
</file>